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7" r:id="rId7"/>
    <p:sldId id="261" r:id="rId8"/>
    <p:sldId id="262" r:id="rId9"/>
    <p:sldId id="263" r:id="rId10"/>
    <p:sldId id="266" r:id="rId11"/>
    <p:sldId id="274" r:id="rId12"/>
    <p:sldId id="264" r:id="rId13"/>
    <p:sldId id="279" r:id="rId14"/>
    <p:sldId id="282" r:id="rId15"/>
    <p:sldId id="283" r:id="rId16"/>
    <p:sldId id="281" r:id="rId17"/>
    <p:sldId id="269" r:id="rId18"/>
    <p:sldId id="276" r:id="rId19"/>
    <p:sldId id="271" r:id="rId20"/>
    <p:sldId id="270" r:id="rId21"/>
    <p:sldId id="265" r:id="rId22"/>
    <p:sldId id="268" r:id="rId23"/>
    <p:sldId id="277" r:id="rId24"/>
    <p:sldId id="272" r:id="rId25"/>
    <p:sldId id="278" r:id="rId26"/>
    <p:sldId id="275" r:id="rId27"/>
    <p:sldId id="273"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22"/>
    <p:restoredTop sz="96327"/>
  </p:normalViewPr>
  <p:slideViewPr>
    <p:cSldViewPr snapToGrid="0" snapToObjects="1">
      <p:cViewPr varScale="1">
        <p:scale>
          <a:sx n="128" d="100"/>
          <a:sy n="128" d="100"/>
        </p:scale>
        <p:origin x="176" y="1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1/28/21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1/28/21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tkugan@jjay.cuny.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871F-C7FE-6640-8958-3071055B9EC0}"/>
              </a:ext>
            </a:extLst>
          </p:cNvPr>
          <p:cNvSpPr>
            <a:spLocks noGrp="1"/>
          </p:cNvSpPr>
          <p:nvPr>
            <p:ph type="ctrTitle"/>
          </p:nvPr>
        </p:nvSpPr>
        <p:spPr>
          <a:xfrm>
            <a:off x="1134634" y="700020"/>
            <a:ext cx="9539549" cy="2898885"/>
          </a:xfrm>
        </p:spPr>
        <p:txBody>
          <a:bodyPr/>
          <a:lstStyle/>
          <a:p>
            <a:pPr algn="ctr"/>
            <a:r>
              <a:rPr lang="en-US" kern="10" dirty="0">
                <a:gradFill rotWithShape="1">
                  <a:gsLst>
                    <a:gs pos="0">
                      <a:srgbClr val="FF6600"/>
                    </a:gs>
                    <a:gs pos="50000">
                      <a:srgbClr val="762F00"/>
                    </a:gs>
                    <a:gs pos="100000">
                      <a:srgbClr val="FF6600"/>
                    </a:gs>
                  </a:gsLst>
                  <a:lin ang="5400000" scaled="1"/>
                </a:gradFill>
                <a:effectLst>
                  <a:outerShdw dist="35921" dir="2700000" algn="ctr" rotWithShape="0">
                    <a:srgbClr val="C0C0C0">
                      <a:alpha val="79999"/>
                    </a:srgbClr>
                  </a:outerShdw>
                </a:effectLst>
                <a:latin typeface="Impact"/>
              </a:rPr>
              <a:t>Tools and Technologies </a:t>
            </a:r>
            <a:br>
              <a:rPr lang="en-US" kern="10" dirty="0">
                <a:gradFill rotWithShape="1">
                  <a:gsLst>
                    <a:gs pos="0">
                      <a:srgbClr val="FF6600"/>
                    </a:gs>
                    <a:gs pos="50000">
                      <a:srgbClr val="762F00"/>
                    </a:gs>
                    <a:gs pos="100000">
                      <a:srgbClr val="FF6600"/>
                    </a:gs>
                  </a:gsLst>
                  <a:lin ang="5400000" scaled="1"/>
                </a:gradFill>
                <a:effectLst>
                  <a:outerShdw dist="35921" dir="2700000" algn="ctr" rotWithShape="0">
                    <a:srgbClr val="C0C0C0">
                      <a:alpha val="79999"/>
                    </a:srgbClr>
                  </a:outerShdw>
                </a:effectLst>
                <a:latin typeface="Impact"/>
              </a:rPr>
            </a:br>
            <a:r>
              <a:rPr lang="en-US" sz="2400" kern="10" dirty="0">
                <a:gradFill rotWithShape="1">
                  <a:gsLst>
                    <a:gs pos="0">
                      <a:srgbClr val="FF6600"/>
                    </a:gs>
                    <a:gs pos="50000">
                      <a:srgbClr val="762F00"/>
                    </a:gs>
                    <a:gs pos="100000">
                      <a:srgbClr val="FF6600"/>
                    </a:gs>
                  </a:gsLst>
                  <a:lin ang="5400000" scaled="1"/>
                </a:gradFill>
                <a:effectLst>
                  <a:outerShdw dist="35921" dir="2700000" algn="ctr" rotWithShape="0">
                    <a:srgbClr val="C0C0C0">
                      <a:alpha val="79999"/>
                    </a:srgbClr>
                  </a:outerShdw>
                </a:effectLst>
                <a:latin typeface="Impact"/>
              </a:rPr>
              <a:t>for </a:t>
            </a:r>
            <a:br>
              <a:rPr lang="en-US" kern="10" dirty="0">
                <a:gradFill rotWithShape="1">
                  <a:gsLst>
                    <a:gs pos="0">
                      <a:srgbClr val="FF6600"/>
                    </a:gs>
                    <a:gs pos="50000">
                      <a:srgbClr val="762F00"/>
                    </a:gs>
                    <a:gs pos="100000">
                      <a:srgbClr val="FF6600"/>
                    </a:gs>
                  </a:gsLst>
                  <a:lin ang="5400000" scaled="1"/>
                </a:gradFill>
                <a:effectLst>
                  <a:outerShdw dist="35921" dir="2700000" algn="ctr" rotWithShape="0">
                    <a:srgbClr val="C0C0C0">
                      <a:alpha val="79999"/>
                    </a:srgbClr>
                  </a:outerShdw>
                </a:effectLst>
                <a:latin typeface="Impact"/>
              </a:rPr>
            </a:br>
            <a:r>
              <a:rPr lang="en-US" kern="10" dirty="0">
                <a:gradFill rotWithShape="1">
                  <a:gsLst>
                    <a:gs pos="0">
                      <a:srgbClr val="FF6600"/>
                    </a:gs>
                    <a:gs pos="50000">
                      <a:srgbClr val="762F00"/>
                    </a:gs>
                    <a:gs pos="100000">
                      <a:srgbClr val="FF6600"/>
                    </a:gs>
                  </a:gsLst>
                  <a:lin ang="5400000" scaled="1"/>
                </a:gradFill>
                <a:effectLst>
                  <a:outerShdw dist="35921" dir="2700000" algn="ctr" rotWithShape="0">
                    <a:srgbClr val="C0C0C0">
                      <a:alpha val="79999"/>
                    </a:srgbClr>
                  </a:outerShdw>
                </a:effectLst>
                <a:latin typeface="Impact"/>
              </a:rPr>
              <a:t>Remote Teaching</a:t>
            </a:r>
          </a:p>
        </p:txBody>
      </p:sp>
      <p:pic>
        <p:nvPicPr>
          <p:cNvPr id="5" name="Graphic 4" descr="Scissors, pen and a highlighter">
            <a:extLst>
              <a:ext uri="{FF2B5EF4-FFF2-40B4-BE49-F238E27FC236}">
                <a16:creationId xmlns:a16="http://schemas.microsoft.com/office/drawing/2014/main" id="{CB1C05A2-2C45-C943-A280-66BE7B6B55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640" y="3598905"/>
            <a:ext cx="2286000" cy="2286000"/>
          </a:xfrm>
          <a:prstGeom prst="rect">
            <a:avLst/>
          </a:prstGeom>
        </p:spPr>
      </p:pic>
      <p:pic>
        <p:nvPicPr>
          <p:cNvPr id="7" name="Graphic 6" descr="Laptop with phone and calculator">
            <a:extLst>
              <a:ext uri="{FF2B5EF4-FFF2-40B4-BE49-F238E27FC236}">
                <a16:creationId xmlns:a16="http://schemas.microsoft.com/office/drawing/2014/main" id="{9345AD9F-13EA-7949-8237-CB03D00BB5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06818" y="3029945"/>
            <a:ext cx="2934730" cy="2934730"/>
          </a:xfrm>
          <a:prstGeom prst="rect">
            <a:avLst/>
          </a:prstGeom>
        </p:spPr>
      </p:pic>
      <p:sp>
        <p:nvSpPr>
          <p:cNvPr id="3" name="TextBox 2">
            <a:extLst>
              <a:ext uri="{FF2B5EF4-FFF2-40B4-BE49-F238E27FC236}">
                <a16:creationId xmlns:a16="http://schemas.microsoft.com/office/drawing/2014/main" id="{B0AD8CFE-E54A-C145-8898-437A632D779A}"/>
              </a:ext>
            </a:extLst>
          </p:cNvPr>
          <p:cNvSpPr txBox="1"/>
          <p:nvPr/>
        </p:nvSpPr>
        <p:spPr>
          <a:xfrm>
            <a:off x="2493351" y="5666793"/>
            <a:ext cx="7205298"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2400" b="1" dirty="0">
                <a:ln/>
                <a:solidFill>
                  <a:schemeClr val="accent3"/>
                </a:solidFill>
              </a:rPr>
              <a:t>Feel free to interrupt and ask your question during this presentation.</a:t>
            </a:r>
          </a:p>
        </p:txBody>
      </p:sp>
    </p:spTree>
    <p:extLst>
      <p:ext uri="{BB962C8B-B14F-4D97-AF65-F5344CB8AC3E}">
        <p14:creationId xmlns:p14="http://schemas.microsoft.com/office/powerpoint/2010/main" val="4048368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38EA-EC51-4F4C-BBFE-5CE15219D6EF}"/>
              </a:ext>
            </a:extLst>
          </p:cNvPr>
          <p:cNvSpPr>
            <a:spLocks noGrp="1"/>
          </p:cNvSpPr>
          <p:nvPr>
            <p:ph type="title"/>
          </p:nvPr>
        </p:nvSpPr>
        <p:spPr>
          <a:xfrm>
            <a:off x="266861" y="415648"/>
            <a:ext cx="10137528" cy="968309"/>
          </a:xfrm>
        </p:spPr>
        <p:txBody>
          <a:bodyPr/>
          <a:lstStyle/>
          <a:p>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Apple Computer and iPad Combination</a:t>
            </a:r>
            <a:endParaRPr lang="en-US" sz="4000" dirty="0"/>
          </a:p>
        </p:txBody>
      </p:sp>
      <p:sp>
        <p:nvSpPr>
          <p:cNvPr id="3" name="Content Placeholder 2">
            <a:extLst>
              <a:ext uri="{FF2B5EF4-FFF2-40B4-BE49-F238E27FC236}">
                <a16:creationId xmlns:a16="http://schemas.microsoft.com/office/drawing/2014/main" id="{749BEF4C-7FF6-9C41-B636-9A5BBB9F07B8}"/>
              </a:ext>
            </a:extLst>
          </p:cNvPr>
          <p:cNvSpPr>
            <a:spLocks noGrp="1"/>
          </p:cNvSpPr>
          <p:nvPr>
            <p:ph idx="1"/>
          </p:nvPr>
        </p:nvSpPr>
        <p:spPr>
          <a:xfrm>
            <a:off x="757322" y="1383957"/>
            <a:ext cx="10413185" cy="5058395"/>
          </a:xfrm>
          <a:solidFill>
            <a:schemeClr val="accent4">
              <a:lumMod val="40000"/>
              <a:lumOff val="60000"/>
            </a:schemeClr>
          </a:solidFill>
        </p:spPr>
        <p:txBody>
          <a:bodyPr>
            <a:normAutofit fontScale="92500" lnSpcReduction="10000"/>
          </a:bodyPr>
          <a:lstStyle/>
          <a:p>
            <a:r>
              <a:rPr lang="en-US" sz="2800" dirty="0">
                <a:solidFill>
                  <a:srgbClr val="002060"/>
                </a:solidFill>
              </a:rPr>
              <a:t>Run any “white board” software on the Mac. Recommended one is an online white board called “</a:t>
            </a:r>
            <a:r>
              <a:rPr lang="en-US" sz="2800" b="1" dirty="0">
                <a:solidFill>
                  <a:srgbClr val="002060"/>
                </a:solidFill>
              </a:rPr>
              <a:t>AWW app Online Whiteboard</a:t>
            </a:r>
            <a:r>
              <a:rPr lang="en-US" sz="2800" dirty="0">
                <a:solidFill>
                  <a:srgbClr val="002060"/>
                </a:solidFill>
              </a:rPr>
              <a:t>”. You can find this by google searching “AWW App”. No downloading. The </a:t>
            </a:r>
            <a:r>
              <a:rPr lang="en-US" sz="2800" b="1" dirty="0">
                <a:solidFill>
                  <a:srgbClr val="002060"/>
                </a:solidFill>
              </a:rPr>
              <a:t>website itself is your white board</a:t>
            </a:r>
            <a:r>
              <a:rPr lang="en-US" sz="2800" dirty="0">
                <a:solidFill>
                  <a:srgbClr val="002060"/>
                </a:solidFill>
              </a:rPr>
              <a:t>. Open it </a:t>
            </a:r>
            <a:r>
              <a:rPr lang="en-US" sz="2800" b="1" dirty="0">
                <a:solidFill>
                  <a:srgbClr val="002060"/>
                </a:solidFill>
              </a:rPr>
              <a:t>on a new window and move it to the portion of the screen that is mirrored</a:t>
            </a:r>
            <a:r>
              <a:rPr lang="en-US" sz="2800" dirty="0">
                <a:solidFill>
                  <a:srgbClr val="002060"/>
                </a:solidFill>
              </a:rPr>
              <a:t>.</a:t>
            </a:r>
            <a:endParaRPr lang="en-US" sz="1000" dirty="0">
              <a:solidFill>
                <a:srgbClr val="002060"/>
              </a:solidFill>
            </a:endParaRPr>
          </a:p>
          <a:p>
            <a:r>
              <a:rPr lang="en-US" sz="2800" dirty="0">
                <a:solidFill>
                  <a:srgbClr val="002060"/>
                </a:solidFill>
              </a:rPr>
              <a:t>Now </a:t>
            </a:r>
            <a:r>
              <a:rPr lang="en-US" sz="2800" b="1" dirty="0">
                <a:solidFill>
                  <a:srgbClr val="002060"/>
                </a:solidFill>
              </a:rPr>
              <a:t>anything you write on the iPad shows on the mirrored portion of the computer screen </a:t>
            </a:r>
            <a:r>
              <a:rPr lang="en-US" sz="2800" dirty="0">
                <a:solidFill>
                  <a:srgbClr val="002060"/>
                </a:solidFill>
              </a:rPr>
              <a:t>as well.</a:t>
            </a:r>
            <a:endParaRPr lang="en-US" sz="1000" dirty="0">
              <a:solidFill>
                <a:srgbClr val="002060"/>
              </a:solidFill>
            </a:endParaRPr>
          </a:p>
          <a:p>
            <a:r>
              <a:rPr lang="en-US" sz="3000" dirty="0">
                <a:solidFill>
                  <a:srgbClr val="002060"/>
                </a:solidFill>
              </a:rPr>
              <a:t>You can have power point presentation or other material displayed on the remaining portion of the screen.</a:t>
            </a:r>
          </a:p>
          <a:p>
            <a:r>
              <a:rPr lang="en-US" sz="3000" b="1" dirty="0">
                <a:solidFill>
                  <a:srgbClr val="002060"/>
                </a:solidFill>
              </a:rPr>
              <a:t>I am going to demonstrate this set up now</a:t>
            </a:r>
            <a:r>
              <a:rPr lang="en-US" sz="3000" dirty="0">
                <a:solidFill>
                  <a:srgbClr val="002060"/>
                </a:solidFill>
              </a:rPr>
              <a:t>.</a:t>
            </a:r>
            <a:r>
              <a:rPr lang="en-US" sz="3200" dirty="0">
                <a:solidFill>
                  <a:srgbClr val="002060"/>
                </a:solidFill>
              </a:rPr>
              <a:t> The picture in the following page shows the hardware setup.</a:t>
            </a:r>
            <a:endParaRPr lang="en-US" sz="1050" dirty="0">
              <a:solidFill>
                <a:srgbClr val="002060"/>
              </a:solidFill>
            </a:endParaRPr>
          </a:p>
          <a:p>
            <a:endParaRPr lang="en-US" sz="3000" dirty="0">
              <a:solidFill>
                <a:srgbClr val="002060"/>
              </a:solidFill>
            </a:endParaRPr>
          </a:p>
        </p:txBody>
      </p:sp>
    </p:spTree>
    <p:extLst>
      <p:ext uri="{BB962C8B-B14F-4D97-AF65-F5344CB8AC3E}">
        <p14:creationId xmlns:p14="http://schemas.microsoft.com/office/powerpoint/2010/main" val="41932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5467A56-A15C-5A46-A6FC-BC6BD0499CFE}"/>
              </a:ext>
            </a:extLst>
          </p:cNvPr>
          <p:cNvSpPr>
            <a:spLocks noGrp="1"/>
          </p:cNvSpPr>
          <p:nvPr>
            <p:ph type="title"/>
          </p:nvPr>
        </p:nvSpPr>
        <p:spPr>
          <a:xfrm>
            <a:off x="931016" y="198737"/>
            <a:ext cx="9181185" cy="715022"/>
          </a:xfrm>
        </p:spPr>
        <p:txBody>
          <a:bodyPr vert="horz" lIns="91440" tIns="45720" rIns="91440" bIns="45720" rtlCol="0" anchor="b">
            <a:normAutofit/>
          </a:bodyPr>
          <a:lstStyle/>
          <a:p>
            <a:pPr>
              <a:lnSpc>
                <a:spcPct val="90000"/>
              </a:lnSpc>
            </a:pPr>
            <a:r>
              <a:rPr lang="en-US" sz="3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Hardware Setup with iMac and iPad</a:t>
            </a:r>
          </a:p>
        </p:txBody>
      </p:sp>
      <p:pic>
        <p:nvPicPr>
          <p:cNvPr id="7" name="Content Placeholder 6" descr="A picture containing text, indoor, computer, monitor&#10;&#10;Description automatically generated">
            <a:extLst>
              <a:ext uri="{FF2B5EF4-FFF2-40B4-BE49-F238E27FC236}">
                <a16:creationId xmlns:a16="http://schemas.microsoft.com/office/drawing/2014/main" id="{3D1D2828-BB96-D147-B801-B9997FB31712}"/>
              </a:ext>
            </a:extLst>
          </p:cNvPr>
          <p:cNvPicPr>
            <a:picLocks noGrp="1" noChangeAspect="1"/>
          </p:cNvPicPr>
          <p:nvPr>
            <p:ph idx="1"/>
          </p:nvPr>
        </p:nvPicPr>
        <p:blipFill>
          <a:blip r:embed="rId7"/>
          <a:stretch>
            <a:fillRect/>
          </a:stretch>
        </p:blipFill>
        <p:spPr>
          <a:xfrm>
            <a:off x="5871465" y="1180459"/>
            <a:ext cx="4426563" cy="3319922"/>
          </a:xfrm>
          <a:prstGeom prst="rect">
            <a:avLst/>
          </a:prstGeom>
          <a:effectLst>
            <a:outerShdw blurRad="50800" dist="38100" dir="5400000" algn="t" rotWithShape="0">
              <a:prstClr val="black">
                <a:alpha val="43000"/>
              </a:prstClr>
            </a:outerShdw>
          </a:effectLst>
        </p:spPr>
      </p:pic>
      <p:pic>
        <p:nvPicPr>
          <p:cNvPr id="5" name="Content Placeholder 4" descr="A picture containing text, indoor, monitor, computer&#10;&#10;Description automatically generated">
            <a:extLst>
              <a:ext uri="{FF2B5EF4-FFF2-40B4-BE49-F238E27FC236}">
                <a16:creationId xmlns:a16="http://schemas.microsoft.com/office/drawing/2014/main" id="{8FD1DE2F-E66B-D54B-9E46-125668789DB2}"/>
              </a:ext>
            </a:extLst>
          </p:cNvPr>
          <p:cNvPicPr>
            <a:picLocks noChangeAspect="1"/>
          </p:cNvPicPr>
          <p:nvPr/>
        </p:nvPicPr>
        <p:blipFill rotWithShape="1">
          <a:blip r:embed="rId8"/>
          <a:srcRect r="1" b="6129"/>
          <a:stretch/>
        </p:blipFill>
        <p:spPr>
          <a:xfrm>
            <a:off x="806076" y="1180459"/>
            <a:ext cx="4715533" cy="3319921"/>
          </a:xfrm>
          <a:prstGeom prst="rect">
            <a:avLst/>
          </a:prstGeom>
          <a:effectLst>
            <a:outerShdw blurRad="50800" dist="38100" dir="5400000" algn="t" rotWithShape="0">
              <a:prstClr val="black">
                <a:alpha val="43000"/>
              </a:prstClr>
            </a:outerShdw>
          </a:effectLst>
        </p:spPr>
      </p:pic>
      <p:sp>
        <p:nvSpPr>
          <p:cNvPr id="8" name="TextBox 7">
            <a:extLst>
              <a:ext uri="{FF2B5EF4-FFF2-40B4-BE49-F238E27FC236}">
                <a16:creationId xmlns:a16="http://schemas.microsoft.com/office/drawing/2014/main" id="{BBF83D99-011D-D04B-8B9B-4CEEF5CAC541}"/>
              </a:ext>
            </a:extLst>
          </p:cNvPr>
          <p:cNvSpPr txBox="1"/>
          <p:nvPr/>
        </p:nvSpPr>
        <p:spPr>
          <a:xfrm>
            <a:off x="806076" y="5067759"/>
            <a:ext cx="10166724" cy="1477328"/>
          </a:xfrm>
          <a:prstGeom prst="rect">
            <a:avLst/>
          </a:prstGeom>
          <a:gradFill>
            <a:gsLst>
              <a:gs pos="0">
                <a:schemeClr val="tx1">
                  <a:lumMod val="95000"/>
                </a:schemeClr>
              </a:gs>
              <a:gs pos="55000">
                <a:schemeClr val="accent4">
                  <a:lumMod val="60000"/>
                  <a:lumOff val="40000"/>
                </a:schemeClr>
              </a:gs>
              <a:gs pos="72000">
                <a:schemeClr val="accent4">
                  <a:lumMod val="56000"/>
                  <a:lumOff val="44000"/>
                </a:schemeClr>
              </a:gs>
              <a:gs pos="99000">
                <a:schemeClr val="accent4"/>
              </a:gs>
            </a:gsLst>
            <a:lin ang="5400000" scaled="1"/>
          </a:gradFill>
        </p:spPr>
        <p:txBody>
          <a:bodyPr wrap="square" rtlCol="0">
            <a:spAutoFit/>
          </a:bodyPr>
          <a:lstStyle/>
          <a:p>
            <a:r>
              <a:rPr lang="en-US" sz="2400" b="1" dirty="0">
                <a:solidFill>
                  <a:srgbClr val="002060"/>
                </a:solidFill>
              </a:rPr>
              <a:t>Right half of the computer screen is mirrored on to the iPad laying down on the desk. What you write on the iPad with Apple Pencil or finger-tip shows on both devices.</a:t>
            </a:r>
          </a:p>
          <a:p>
            <a:endParaRPr lang="en-US" dirty="0"/>
          </a:p>
        </p:txBody>
      </p:sp>
    </p:spTree>
    <p:extLst>
      <p:ext uri="{BB962C8B-B14F-4D97-AF65-F5344CB8AC3E}">
        <p14:creationId xmlns:p14="http://schemas.microsoft.com/office/powerpoint/2010/main" val="221056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730D-ABFB-184D-BAA0-E8C2D2D1F322}"/>
              </a:ext>
            </a:extLst>
          </p:cNvPr>
          <p:cNvSpPr>
            <a:spLocks noGrp="1"/>
          </p:cNvSpPr>
          <p:nvPr>
            <p:ph type="title"/>
          </p:nvPr>
        </p:nvSpPr>
        <p:spPr>
          <a:xfrm>
            <a:off x="646111" y="312856"/>
            <a:ext cx="9404723" cy="931239"/>
          </a:xfrm>
        </p:spPr>
        <p:txBody>
          <a:bodyPr/>
          <a:lstStyle/>
          <a:p>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Note</a:t>
            </a:r>
          </a:p>
        </p:txBody>
      </p:sp>
      <p:sp>
        <p:nvSpPr>
          <p:cNvPr id="3" name="Content Placeholder 2">
            <a:extLst>
              <a:ext uri="{FF2B5EF4-FFF2-40B4-BE49-F238E27FC236}">
                <a16:creationId xmlns:a16="http://schemas.microsoft.com/office/drawing/2014/main" id="{C345A318-F1BE-9948-A954-AF77070BBCD2}"/>
              </a:ext>
            </a:extLst>
          </p:cNvPr>
          <p:cNvSpPr>
            <a:spLocks noGrp="1"/>
          </p:cNvSpPr>
          <p:nvPr>
            <p:ph idx="1"/>
          </p:nvPr>
        </p:nvSpPr>
        <p:spPr>
          <a:xfrm>
            <a:off x="930317" y="1236523"/>
            <a:ext cx="9857132" cy="5053066"/>
          </a:xfrm>
          <a:solidFill>
            <a:schemeClr val="accent4">
              <a:lumMod val="20000"/>
              <a:lumOff val="80000"/>
            </a:schemeClr>
          </a:solidFill>
        </p:spPr>
        <p:txBody>
          <a:bodyPr>
            <a:noAutofit/>
          </a:bodyPr>
          <a:lstStyle/>
          <a:p>
            <a:r>
              <a:rPr lang="en-US" sz="2400" dirty="0">
                <a:solidFill>
                  <a:srgbClr val="002060"/>
                </a:solidFill>
              </a:rPr>
              <a:t>One advantage with this set up is that </a:t>
            </a:r>
            <a:r>
              <a:rPr lang="en-US" sz="2400" b="1" dirty="0">
                <a:solidFill>
                  <a:srgbClr val="002060"/>
                </a:solidFill>
              </a:rPr>
              <a:t>you can display your writing on half of the screen while displaying some other material </a:t>
            </a:r>
            <a:r>
              <a:rPr lang="en-US" sz="2400" dirty="0">
                <a:solidFill>
                  <a:srgbClr val="002060"/>
                </a:solidFill>
              </a:rPr>
              <a:t>on the other half.</a:t>
            </a:r>
          </a:p>
          <a:p>
            <a:r>
              <a:rPr lang="en-US" sz="2400" dirty="0">
                <a:solidFill>
                  <a:srgbClr val="002060"/>
                </a:solidFill>
              </a:rPr>
              <a:t>Another advantage is that you are writing on the device that is </a:t>
            </a:r>
            <a:r>
              <a:rPr lang="en-US" sz="2400" b="1" dirty="0">
                <a:solidFill>
                  <a:srgbClr val="002060"/>
                </a:solidFill>
              </a:rPr>
              <a:t>laid flat on your desk </a:t>
            </a:r>
            <a:r>
              <a:rPr lang="en-US" sz="2400" dirty="0">
                <a:solidFill>
                  <a:srgbClr val="002060"/>
                </a:solidFill>
              </a:rPr>
              <a:t>with Apple Pencil or finger tip.</a:t>
            </a:r>
            <a:endParaRPr lang="en-US" sz="900" dirty="0">
              <a:solidFill>
                <a:srgbClr val="002060"/>
              </a:solidFill>
            </a:endParaRPr>
          </a:p>
          <a:p>
            <a:r>
              <a:rPr lang="en-US" sz="2400" dirty="0">
                <a:solidFill>
                  <a:srgbClr val="002060"/>
                </a:solidFill>
              </a:rPr>
              <a:t>This system works beautifully. </a:t>
            </a:r>
            <a:endParaRPr lang="en-US" sz="900" dirty="0">
              <a:solidFill>
                <a:srgbClr val="002060"/>
              </a:solidFill>
            </a:endParaRPr>
          </a:p>
          <a:p>
            <a:r>
              <a:rPr lang="en-US" sz="2400" dirty="0" err="1">
                <a:solidFill>
                  <a:srgbClr val="002060"/>
                </a:solidFill>
              </a:rPr>
              <a:t>Astropad</a:t>
            </a:r>
            <a:r>
              <a:rPr lang="en-US" sz="2400" dirty="0">
                <a:solidFill>
                  <a:srgbClr val="002060"/>
                </a:solidFill>
              </a:rPr>
              <a:t> is currently not available for Windows. It is in the making. Even if it is available, iPad combined with this software is not going to work with Windows as nicely as it does with Mac because of the difference in the screen sensitivity technology.</a:t>
            </a:r>
          </a:p>
        </p:txBody>
      </p:sp>
    </p:spTree>
    <p:extLst>
      <p:ext uri="{BB962C8B-B14F-4D97-AF65-F5344CB8AC3E}">
        <p14:creationId xmlns:p14="http://schemas.microsoft.com/office/powerpoint/2010/main" val="4068117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F4D5-8E64-394B-B113-47E93155310A}"/>
              </a:ext>
            </a:extLst>
          </p:cNvPr>
          <p:cNvSpPr>
            <a:spLocks noGrp="1"/>
          </p:cNvSpPr>
          <p:nvPr>
            <p:ph type="title"/>
          </p:nvPr>
        </p:nvSpPr>
        <p:spPr>
          <a:xfrm>
            <a:off x="646111" y="452718"/>
            <a:ext cx="9404723" cy="820028"/>
          </a:xfrm>
        </p:spPr>
        <p:txBody>
          <a:bodyPr/>
          <a:lstStyle/>
          <a:p>
            <a:r>
              <a:rPr lang="en-US" b="1" dirty="0">
                <a:ln w="22225">
                  <a:solidFill>
                    <a:schemeClr val="accent2"/>
                  </a:solidFill>
                  <a:prstDash val="solid"/>
                </a:ln>
                <a:solidFill>
                  <a:schemeClr val="accent2">
                    <a:lumMod val="40000"/>
                    <a:lumOff val="60000"/>
                  </a:schemeClr>
                </a:solidFill>
              </a:rPr>
              <a:t>Can we use Samsung Tablet?</a:t>
            </a:r>
          </a:p>
        </p:txBody>
      </p:sp>
      <p:sp>
        <p:nvSpPr>
          <p:cNvPr id="3" name="Content Placeholder 2">
            <a:extLst>
              <a:ext uri="{FF2B5EF4-FFF2-40B4-BE49-F238E27FC236}">
                <a16:creationId xmlns:a16="http://schemas.microsoft.com/office/drawing/2014/main" id="{7A619CA6-6CC5-254A-9D7F-6C6789ABA871}"/>
              </a:ext>
            </a:extLst>
          </p:cNvPr>
          <p:cNvSpPr>
            <a:spLocks noGrp="1"/>
          </p:cNvSpPr>
          <p:nvPr>
            <p:ph idx="1"/>
          </p:nvPr>
        </p:nvSpPr>
        <p:spPr>
          <a:xfrm>
            <a:off x="1103312" y="1544596"/>
            <a:ext cx="9671780" cy="4703804"/>
          </a:xfrm>
          <a:gradFill>
            <a:gsLst>
              <a:gs pos="0">
                <a:schemeClr val="tx1">
                  <a:lumMod val="95000"/>
                </a:schemeClr>
              </a:gs>
              <a:gs pos="47000">
                <a:schemeClr val="accent4">
                  <a:lumMod val="20000"/>
                  <a:lumOff val="80000"/>
                </a:schemeClr>
              </a:gs>
              <a:gs pos="69000">
                <a:schemeClr val="accent4">
                  <a:lumMod val="40000"/>
                  <a:lumOff val="60000"/>
                </a:schemeClr>
              </a:gs>
              <a:gs pos="100000">
                <a:schemeClr val="accent4">
                  <a:lumMod val="60000"/>
                  <a:lumOff val="40000"/>
                </a:schemeClr>
              </a:gs>
            </a:gsLst>
            <a:lin ang="5400000" scaled="1"/>
          </a:gradFill>
        </p:spPr>
        <p:txBody>
          <a:bodyPr>
            <a:normAutofit lnSpcReduction="10000"/>
          </a:bodyPr>
          <a:lstStyle/>
          <a:p>
            <a:r>
              <a:rPr lang="en-US" sz="2400" dirty="0">
                <a:solidFill>
                  <a:srgbClr val="002060"/>
                </a:solidFill>
              </a:rPr>
              <a:t>One might wonder: </a:t>
            </a:r>
            <a:r>
              <a:rPr lang="en-US" sz="2400" b="1" dirty="0">
                <a:solidFill>
                  <a:srgbClr val="002060"/>
                </a:solidFill>
              </a:rPr>
              <a:t>In the above set up, can we use a Samsung tablet in place of iPad?</a:t>
            </a:r>
            <a:r>
              <a:rPr lang="en-US" sz="2400" dirty="0">
                <a:solidFill>
                  <a:srgbClr val="002060"/>
                </a:solidFill>
              </a:rPr>
              <a:t> Answer is yes. There </a:t>
            </a:r>
            <a:r>
              <a:rPr lang="en-US" sz="2400" b="1" dirty="0">
                <a:solidFill>
                  <a:srgbClr val="002060"/>
                </a:solidFill>
              </a:rPr>
              <a:t>is “</a:t>
            </a:r>
            <a:r>
              <a:rPr lang="en-US" sz="2400" b="1" dirty="0" err="1">
                <a:solidFill>
                  <a:srgbClr val="002060"/>
                </a:solidFill>
              </a:rPr>
              <a:t>LetsView</a:t>
            </a:r>
            <a:r>
              <a:rPr lang="en-US" sz="2400" b="1" dirty="0">
                <a:solidFill>
                  <a:srgbClr val="002060"/>
                </a:solidFill>
              </a:rPr>
              <a:t>” mirroring software to mirror the iMac (or Windows) screen to Samsung device</a:t>
            </a:r>
            <a:r>
              <a:rPr lang="en-US" sz="2400" dirty="0">
                <a:solidFill>
                  <a:srgbClr val="002060"/>
                </a:solidFill>
              </a:rPr>
              <a:t>. But the set up doesn’t work all that well.</a:t>
            </a:r>
          </a:p>
          <a:p>
            <a:r>
              <a:rPr lang="en-US" sz="2400" b="1" dirty="0">
                <a:solidFill>
                  <a:srgbClr val="002060"/>
                </a:solidFill>
              </a:rPr>
              <a:t>I will be demonstrating how to use “</a:t>
            </a:r>
            <a:r>
              <a:rPr lang="en-US" sz="2400" b="1" dirty="0" err="1">
                <a:solidFill>
                  <a:srgbClr val="002060"/>
                </a:solidFill>
              </a:rPr>
              <a:t>LetsView</a:t>
            </a:r>
            <a:r>
              <a:rPr lang="en-US" sz="2400" b="1" dirty="0">
                <a:solidFill>
                  <a:srgbClr val="002060"/>
                </a:solidFill>
              </a:rPr>
              <a:t>” on Windows computer later. </a:t>
            </a:r>
          </a:p>
          <a:p>
            <a:r>
              <a:rPr lang="en-US" sz="2400" b="1" dirty="0">
                <a:solidFill>
                  <a:srgbClr val="002060"/>
                </a:solidFill>
              </a:rPr>
              <a:t>So, I will not demonstrate the details here. </a:t>
            </a:r>
          </a:p>
          <a:p>
            <a:r>
              <a:rPr lang="en-US" sz="2400" b="1" dirty="0" err="1">
                <a:solidFill>
                  <a:srgbClr val="002060"/>
                </a:solidFill>
              </a:rPr>
              <a:t>LetsView</a:t>
            </a:r>
            <a:r>
              <a:rPr lang="en-US" sz="2400" b="1" dirty="0">
                <a:solidFill>
                  <a:srgbClr val="002060"/>
                </a:solidFill>
              </a:rPr>
              <a:t> allows you to mirror computer screen to any tablet device and vice versa.</a:t>
            </a:r>
          </a:p>
          <a:p>
            <a:r>
              <a:rPr lang="en-US" sz="2400" b="1" dirty="0">
                <a:solidFill>
                  <a:srgbClr val="002060"/>
                </a:solidFill>
              </a:rPr>
              <a:t>The pictures in the next two pages will show you how the displays appear.</a:t>
            </a:r>
          </a:p>
          <a:p>
            <a:endParaRPr lang="en-US" dirty="0"/>
          </a:p>
        </p:txBody>
      </p:sp>
    </p:spTree>
    <p:extLst>
      <p:ext uri="{BB962C8B-B14F-4D97-AF65-F5344CB8AC3E}">
        <p14:creationId xmlns:p14="http://schemas.microsoft.com/office/powerpoint/2010/main" val="3459392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3F18-C369-454E-A3C7-1180FA0E1DEE}"/>
              </a:ext>
            </a:extLst>
          </p:cNvPr>
          <p:cNvSpPr>
            <a:spLocks noGrp="1"/>
          </p:cNvSpPr>
          <p:nvPr>
            <p:ph type="title"/>
          </p:nvPr>
        </p:nvSpPr>
        <p:spPr>
          <a:xfrm>
            <a:off x="647699" y="441007"/>
            <a:ext cx="3690619" cy="2154275"/>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pPr>
            <a:r>
              <a:rPr lang="en-US" sz="2400" b="1" dirty="0">
                <a:ln/>
                <a:solidFill>
                  <a:schemeClr val="accent3"/>
                </a:solidFill>
              </a:rPr>
              <a:t>Mac with AWW App Whiteboard and Samsung with </a:t>
            </a:r>
            <a:r>
              <a:rPr lang="en-US" sz="2400" b="1" dirty="0" err="1">
                <a:ln/>
                <a:solidFill>
                  <a:schemeClr val="accent3"/>
                </a:solidFill>
              </a:rPr>
              <a:t>LetsView</a:t>
            </a:r>
            <a:r>
              <a:rPr lang="en-US" sz="2400" b="1" dirty="0">
                <a:ln/>
                <a:solidFill>
                  <a:schemeClr val="accent3"/>
                </a:solidFill>
              </a:rPr>
              <a:t> Mirroring the Computer Screen to Samsung</a:t>
            </a:r>
          </a:p>
        </p:txBody>
      </p:sp>
      <p:pic>
        <p:nvPicPr>
          <p:cNvPr id="5" name="Content Placeholder 4" descr="A picture containing text, indoor, computer, table&#10;&#10;Description automatically generated">
            <a:extLst>
              <a:ext uri="{FF2B5EF4-FFF2-40B4-BE49-F238E27FC236}">
                <a16:creationId xmlns:a16="http://schemas.microsoft.com/office/drawing/2014/main" id="{272EC2FD-2581-E743-A308-3451C824C834}"/>
              </a:ext>
            </a:extLst>
          </p:cNvPr>
          <p:cNvPicPr>
            <a:picLocks noChangeAspect="1"/>
          </p:cNvPicPr>
          <p:nvPr/>
        </p:nvPicPr>
        <p:blipFill rotWithShape="1">
          <a:blip r:embed="rId3"/>
          <a:srcRect l="4575" r="3321"/>
          <a:stretch/>
        </p:blipFill>
        <p:spPr>
          <a:xfrm>
            <a:off x="4708443" y="609601"/>
            <a:ext cx="6924756" cy="5638797"/>
          </a:xfrm>
          <a:prstGeom prst="rect">
            <a:avLst/>
          </a:prstGeom>
          <a:effectLst>
            <a:outerShdw blurRad="50800" dist="38100" dir="5400000" algn="t" rotWithShape="0">
              <a:prstClr val="black">
                <a:alpha val="43000"/>
              </a:prstClr>
            </a:outerShdw>
          </a:effectLst>
        </p:spPr>
      </p:pic>
      <p:sp>
        <p:nvSpPr>
          <p:cNvPr id="12" name="Rectangle 1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C587602C-05E4-48A5-B347-A4C0A9E07E43}"/>
              </a:ext>
            </a:extLst>
          </p:cNvPr>
          <p:cNvSpPr>
            <a:spLocks noGrp="1"/>
          </p:cNvSpPr>
          <p:nvPr>
            <p:ph idx="1"/>
          </p:nvPr>
        </p:nvSpPr>
        <p:spPr>
          <a:xfrm>
            <a:off x="558800" y="2763520"/>
            <a:ext cx="3779519" cy="3193527"/>
          </a:xfrm>
        </p:spPr>
        <p:txBody>
          <a:bodyPr>
            <a:normAutofit/>
          </a:bodyPr>
          <a:lstStyle/>
          <a:p>
            <a:r>
              <a:rPr lang="en-US" sz="2400" dirty="0"/>
              <a:t>As the picture shows, the entire screen is mirrored to the tablet. Not a portion.</a:t>
            </a:r>
          </a:p>
          <a:p>
            <a:r>
              <a:rPr lang="en-US" sz="2400" dirty="0"/>
              <a:t>Can’t write on the tablet at all.</a:t>
            </a:r>
          </a:p>
        </p:txBody>
      </p:sp>
    </p:spTree>
    <p:extLst>
      <p:ext uri="{BB962C8B-B14F-4D97-AF65-F5344CB8AC3E}">
        <p14:creationId xmlns:p14="http://schemas.microsoft.com/office/powerpoint/2010/main" val="2962968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5E7D-3E32-A242-9BA9-8E53A0387A55}"/>
              </a:ext>
            </a:extLst>
          </p:cNvPr>
          <p:cNvSpPr>
            <a:spLocks noGrp="1"/>
          </p:cNvSpPr>
          <p:nvPr>
            <p:ph type="title"/>
          </p:nvPr>
        </p:nvSpPr>
        <p:spPr>
          <a:xfrm>
            <a:off x="646111" y="452718"/>
            <a:ext cx="10434265" cy="1400530"/>
          </a:xfrm>
        </p:spPr>
        <p:txBody>
          <a:bodyPr/>
          <a:lstStyle/>
          <a:p>
            <a:r>
              <a:rPr lang="en-US" sz="3200" b="1" dirty="0">
                <a:ln/>
                <a:solidFill>
                  <a:schemeClr val="accent3"/>
                </a:solidFill>
              </a:rPr>
              <a:t>Samsung Tablet with “Notes” as Whiteboard with </a:t>
            </a:r>
            <a:r>
              <a:rPr lang="en-US" sz="3200" b="1" dirty="0" err="1">
                <a:ln/>
                <a:solidFill>
                  <a:schemeClr val="accent3"/>
                </a:solidFill>
              </a:rPr>
              <a:t>LetsView</a:t>
            </a:r>
            <a:r>
              <a:rPr lang="en-US" sz="3200" b="1" dirty="0">
                <a:ln/>
                <a:solidFill>
                  <a:schemeClr val="accent3"/>
                </a:solidFill>
              </a:rPr>
              <a:t> Mirroring the Tablet Screen to Mac</a:t>
            </a:r>
            <a:endParaRPr lang="en-US" sz="3200" dirty="0"/>
          </a:p>
        </p:txBody>
      </p:sp>
      <p:pic>
        <p:nvPicPr>
          <p:cNvPr id="5" name="Content Placeholder 4" descr="A picture containing text, indoor, electronics, computer&#10;&#10;Description automatically generated">
            <a:extLst>
              <a:ext uri="{FF2B5EF4-FFF2-40B4-BE49-F238E27FC236}">
                <a16:creationId xmlns:a16="http://schemas.microsoft.com/office/drawing/2014/main" id="{DB0C9E34-E9E2-BD4E-AF4F-0F8148A0C922}"/>
              </a:ext>
            </a:extLst>
          </p:cNvPr>
          <p:cNvPicPr>
            <a:picLocks noGrp="1" noChangeAspect="1"/>
          </p:cNvPicPr>
          <p:nvPr>
            <p:ph idx="1"/>
          </p:nvPr>
        </p:nvPicPr>
        <p:blipFill>
          <a:blip r:embed="rId2"/>
          <a:stretch>
            <a:fillRect/>
          </a:stretch>
        </p:blipFill>
        <p:spPr>
          <a:xfrm>
            <a:off x="5863243" y="1853248"/>
            <a:ext cx="4567705" cy="3425779"/>
          </a:xfrm>
        </p:spPr>
      </p:pic>
      <p:pic>
        <p:nvPicPr>
          <p:cNvPr id="7" name="Picture 6" descr="A computer monitor on a desk&#10;&#10;Description automatically generated with medium confidence">
            <a:extLst>
              <a:ext uri="{FF2B5EF4-FFF2-40B4-BE49-F238E27FC236}">
                <a16:creationId xmlns:a16="http://schemas.microsoft.com/office/drawing/2014/main" id="{A9BCEE4D-F657-5C40-8726-24A232AC3E00}"/>
              </a:ext>
            </a:extLst>
          </p:cNvPr>
          <p:cNvPicPr>
            <a:picLocks noChangeAspect="1"/>
          </p:cNvPicPr>
          <p:nvPr/>
        </p:nvPicPr>
        <p:blipFill>
          <a:blip r:embed="rId3"/>
          <a:stretch>
            <a:fillRect/>
          </a:stretch>
        </p:blipFill>
        <p:spPr>
          <a:xfrm>
            <a:off x="770965" y="1853249"/>
            <a:ext cx="4567707" cy="3425780"/>
          </a:xfrm>
          <a:prstGeom prst="rect">
            <a:avLst/>
          </a:prstGeom>
        </p:spPr>
      </p:pic>
      <p:sp>
        <p:nvSpPr>
          <p:cNvPr id="8" name="TextBox 7">
            <a:extLst>
              <a:ext uri="{FF2B5EF4-FFF2-40B4-BE49-F238E27FC236}">
                <a16:creationId xmlns:a16="http://schemas.microsoft.com/office/drawing/2014/main" id="{F91E5C42-6E50-EF4E-A1DC-5766C168B293}"/>
              </a:ext>
            </a:extLst>
          </p:cNvPr>
          <p:cNvSpPr txBox="1"/>
          <p:nvPr/>
        </p:nvSpPr>
        <p:spPr>
          <a:xfrm>
            <a:off x="646111" y="5697396"/>
            <a:ext cx="11187301" cy="707886"/>
          </a:xfrm>
          <a:prstGeom prst="rect">
            <a:avLst/>
          </a:prstGeom>
          <a:solidFill>
            <a:schemeClr val="accent4">
              <a:lumMod val="20000"/>
              <a:lumOff val="80000"/>
            </a:schemeClr>
          </a:solidFill>
        </p:spPr>
        <p:txBody>
          <a:bodyPr wrap="square" rtlCol="0">
            <a:spAutoFit/>
          </a:bodyPr>
          <a:lstStyle/>
          <a:p>
            <a:r>
              <a:rPr lang="en-US" sz="2000" dirty="0">
                <a:solidFill>
                  <a:schemeClr val="bg1"/>
                </a:solidFill>
              </a:rPr>
              <a:t>This set up works. But the </a:t>
            </a:r>
            <a:r>
              <a:rPr lang="en-US" sz="2000" b="1" dirty="0">
                <a:solidFill>
                  <a:schemeClr val="bg1"/>
                </a:solidFill>
              </a:rPr>
              <a:t>image of the tablet on Mac screen is too small </a:t>
            </a:r>
            <a:r>
              <a:rPr lang="en-US" sz="2000" dirty="0">
                <a:solidFill>
                  <a:schemeClr val="bg1"/>
                </a:solidFill>
              </a:rPr>
              <a:t>and cannot be resized. </a:t>
            </a:r>
          </a:p>
        </p:txBody>
      </p:sp>
    </p:spTree>
    <p:extLst>
      <p:ext uri="{BB962C8B-B14F-4D97-AF65-F5344CB8AC3E}">
        <p14:creationId xmlns:p14="http://schemas.microsoft.com/office/powerpoint/2010/main" val="3886621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0ACE-6606-F347-8195-B24E66538B9F}"/>
              </a:ext>
            </a:extLst>
          </p:cNvPr>
          <p:cNvSpPr>
            <a:spLocks noGrp="1"/>
          </p:cNvSpPr>
          <p:nvPr>
            <p:ph type="title"/>
          </p:nvPr>
        </p:nvSpPr>
        <p:spPr>
          <a:xfrm>
            <a:off x="646111" y="452718"/>
            <a:ext cx="9175631" cy="796962"/>
          </a:xfrm>
          <a:gradFill>
            <a:gsLst>
              <a:gs pos="0">
                <a:schemeClr val="accent4">
                  <a:lumMod val="60000"/>
                  <a:lumOff val="40000"/>
                </a:schemeClr>
              </a:gs>
              <a:gs pos="53000">
                <a:schemeClr val="accent4">
                  <a:lumMod val="20000"/>
                  <a:lumOff val="80000"/>
                </a:schemeClr>
              </a:gs>
              <a:gs pos="66000">
                <a:schemeClr val="accent5">
                  <a:lumMod val="20000"/>
                  <a:lumOff val="80000"/>
                </a:schemeClr>
              </a:gs>
              <a:gs pos="100000">
                <a:schemeClr val="accent5">
                  <a:lumMod val="40000"/>
                  <a:lumOff val="60000"/>
                </a:schemeClr>
              </a:gs>
            </a:gsLst>
            <a:lin ang="5400000" scaled="1"/>
          </a:gradFill>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w="9525">
                  <a:solidFill>
                    <a:schemeClr val="bg1"/>
                  </a:solidFill>
                  <a:prstDash val="solid"/>
                </a:ln>
                <a:solidFill>
                  <a:srgbClr val="C00000"/>
                </a:solidFill>
                <a:effectLst>
                  <a:outerShdw blurRad="12700" dist="38100" dir="2700000" algn="tl" rotWithShape="0">
                    <a:schemeClr val="bg1">
                      <a:lumMod val="50000"/>
                    </a:schemeClr>
                  </a:outerShdw>
                </a:effectLst>
              </a:rPr>
              <a:t>Working with Windows Computer</a:t>
            </a:r>
          </a:p>
        </p:txBody>
      </p:sp>
      <p:sp>
        <p:nvSpPr>
          <p:cNvPr id="3" name="Content Placeholder 2">
            <a:extLst>
              <a:ext uri="{FF2B5EF4-FFF2-40B4-BE49-F238E27FC236}">
                <a16:creationId xmlns:a16="http://schemas.microsoft.com/office/drawing/2014/main" id="{9F2926F0-1E27-8A49-B8AF-1819BEF0F909}"/>
              </a:ext>
            </a:extLst>
          </p:cNvPr>
          <p:cNvSpPr>
            <a:spLocks noGrp="1"/>
          </p:cNvSpPr>
          <p:nvPr>
            <p:ph idx="1"/>
          </p:nvPr>
        </p:nvSpPr>
        <p:spPr>
          <a:xfrm>
            <a:off x="875201" y="1636059"/>
            <a:ext cx="10487564" cy="4195481"/>
          </a:xfrm>
          <a:gradFill>
            <a:gsLst>
              <a:gs pos="0">
                <a:schemeClr val="accent1">
                  <a:lumMod val="5000"/>
                  <a:lumOff val="95000"/>
                </a:schemeClr>
              </a:gs>
              <a:gs pos="53000">
                <a:schemeClr val="accent4">
                  <a:lumMod val="20000"/>
                  <a:lumOff val="80000"/>
                </a:schemeClr>
              </a:gs>
              <a:gs pos="66000">
                <a:schemeClr val="accent5">
                  <a:lumMod val="20000"/>
                  <a:lumOff val="80000"/>
                </a:schemeClr>
              </a:gs>
              <a:gs pos="100000">
                <a:schemeClr val="accent5">
                  <a:lumMod val="40000"/>
                  <a:lumOff val="60000"/>
                </a:schemeClr>
              </a:gs>
            </a:gsLst>
            <a:lin ang="5400000" scaled="1"/>
          </a:gradFill>
        </p:spPr>
        <p:txBody>
          <a:bodyPr>
            <a:normAutofit/>
          </a:bodyPr>
          <a:lstStyle/>
          <a:p>
            <a:r>
              <a:rPr lang="en-US" sz="2400" b="1" dirty="0">
                <a:solidFill>
                  <a:srgbClr val="002060"/>
                </a:solidFill>
              </a:rPr>
              <a:t>The best of the set ups shown above (Mac with AWW whiteboard and iPad) cannot be made to work with a Windows computer using any Mirroring software due to differences in the technology. </a:t>
            </a:r>
            <a:r>
              <a:rPr lang="en-US" sz="2400" dirty="0">
                <a:solidFill>
                  <a:srgbClr val="002060"/>
                </a:solidFill>
              </a:rPr>
              <a:t>Computer screen can be mirrored to iPad or to Samsung Tablet. </a:t>
            </a:r>
            <a:r>
              <a:rPr lang="en-US" sz="2400" b="1" dirty="0">
                <a:solidFill>
                  <a:srgbClr val="002060"/>
                </a:solidFill>
              </a:rPr>
              <a:t>But what you write on the device will not show on the computer screen.</a:t>
            </a:r>
          </a:p>
          <a:p>
            <a:r>
              <a:rPr lang="en-US" sz="2400" dirty="0">
                <a:solidFill>
                  <a:srgbClr val="002060"/>
                </a:solidFill>
              </a:rPr>
              <a:t>But there are other ways. </a:t>
            </a:r>
            <a:r>
              <a:rPr lang="en-US" sz="2400" b="1" dirty="0">
                <a:solidFill>
                  <a:srgbClr val="002060"/>
                </a:solidFill>
              </a:rPr>
              <a:t>The other ways useful with Windows computer will be discussed next</a:t>
            </a:r>
            <a:endParaRPr lang="en-US" sz="2400" dirty="0"/>
          </a:p>
        </p:txBody>
      </p:sp>
    </p:spTree>
    <p:extLst>
      <p:ext uri="{BB962C8B-B14F-4D97-AF65-F5344CB8AC3E}">
        <p14:creationId xmlns:p14="http://schemas.microsoft.com/office/powerpoint/2010/main" val="2079577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42B5-45EA-FF4C-A26F-65F94C490668}"/>
              </a:ext>
            </a:extLst>
          </p:cNvPr>
          <p:cNvSpPr>
            <a:spLocks noGrp="1"/>
          </p:cNvSpPr>
          <p:nvPr>
            <p:ph type="title"/>
          </p:nvPr>
        </p:nvSpPr>
        <p:spPr>
          <a:xfrm>
            <a:off x="615631" y="269838"/>
            <a:ext cx="10030127" cy="1049475"/>
          </a:xfrm>
        </p:spPr>
        <p:txBody>
          <a:bodyPr/>
          <a:lstStyle/>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Writing on a Touch Sensitive Windows Computer Screen</a:t>
            </a:r>
          </a:p>
        </p:txBody>
      </p:sp>
      <p:sp>
        <p:nvSpPr>
          <p:cNvPr id="3" name="Content Placeholder 2">
            <a:extLst>
              <a:ext uri="{FF2B5EF4-FFF2-40B4-BE49-F238E27FC236}">
                <a16:creationId xmlns:a16="http://schemas.microsoft.com/office/drawing/2014/main" id="{66F9C437-E86D-474E-80E3-2C6A147F5188}"/>
              </a:ext>
            </a:extLst>
          </p:cNvPr>
          <p:cNvSpPr>
            <a:spLocks noGrp="1"/>
          </p:cNvSpPr>
          <p:nvPr>
            <p:ph idx="1"/>
          </p:nvPr>
        </p:nvSpPr>
        <p:spPr>
          <a:xfrm>
            <a:off x="929081" y="1627923"/>
            <a:ext cx="10030127" cy="4338537"/>
          </a:xfrm>
          <a:solidFill>
            <a:schemeClr val="accent4">
              <a:lumMod val="20000"/>
              <a:lumOff val="80000"/>
            </a:schemeClr>
          </a:solidFill>
        </p:spPr>
        <p:txBody>
          <a:bodyPr>
            <a:noAutofit/>
          </a:bodyPr>
          <a:lstStyle/>
          <a:p>
            <a:r>
              <a:rPr lang="en-US" sz="2400" dirty="0">
                <a:solidFill>
                  <a:srgbClr val="002060"/>
                </a:solidFill>
              </a:rPr>
              <a:t>You can use a browser to visit the “</a:t>
            </a:r>
            <a:r>
              <a:rPr lang="en-US" sz="2400" b="1" dirty="0">
                <a:solidFill>
                  <a:srgbClr val="002060"/>
                </a:solidFill>
              </a:rPr>
              <a:t>AWW App White Board</a:t>
            </a:r>
            <a:r>
              <a:rPr lang="en-US" sz="2400" dirty="0">
                <a:solidFill>
                  <a:srgbClr val="002060"/>
                </a:solidFill>
              </a:rPr>
              <a:t>” on your </a:t>
            </a:r>
            <a:r>
              <a:rPr lang="en-US" sz="2400" b="1" dirty="0">
                <a:solidFill>
                  <a:srgbClr val="002060"/>
                </a:solidFill>
              </a:rPr>
              <a:t>touch sensitive Windows computer</a:t>
            </a:r>
            <a:r>
              <a:rPr lang="en-US" sz="2400" dirty="0">
                <a:solidFill>
                  <a:srgbClr val="002060"/>
                </a:solidFill>
              </a:rPr>
              <a:t>. Move it to cover part of the screen. </a:t>
            </a:r>
          </a:p>
          <a:p>
            <a:r>
              <a:rPr lang="en-US" sz="2400" b="1" dirty="0">
                <a:solidFill>
                  <a:srgbClr val="002060"/>
                </a:solidFill>
              </a:rPr>
              <a:t>Write or draw directly on this white board </a:t>
            </a:r>
            <a:r>
              <a:rPr lang="en-US" sz="2400" dirty="0">
                <a:solidFill>
                  <a:srgbClr val="002060"/>
                </a:solidFill>
              </a:rPr>
              <a:t>by using any stylus pen.</a:t>
            </a:r>
          </a:p>
          <a:p>
            <a:r>
              <a:rPr lang="en-US" sz="2400" dirty="0">
                <a:solidFill>
                  <a:srgbClr val="002060"/>
                </a:solidFill>
              </a:rPr>
              <a:t>You can </a:t>
            </a:r>
            <a:r>
              <a:rPr lang="en-US" sz="2400" b="1" dirty="0">
                <a:solidFill>
                  <a:srgbClr val="002060"/>
                </a:solidFill>
              </a:rPr>
              <a:t>have other things displayed on the rest of the screen</a:t>
            </a:r>
            <a:r>
              <a:rPr lang="en-US" sz="2400" dirty="0">
                <a:solidFill>
                  <a:srgbClr val="002060"/>
                </a:solidFill>
              </a:rPr>
              <a:t>.</a:t>
            </a:r>
          </a:p>
          <a:p>
            <a:r>
              <a:rPr lang="en-US" sz="2400" dirty="0">
                <a:solidFill>
                  <a:srgbClr val="002060"/>
                </a:solidFill>
              </a:rPr>
              <a:t>The inconvenience with this set up is that reaching the computer screen and writing on it can put </a:t>
            </a:r>
            <a:r>
              <a:rPr lang="en-US" sz="2400" b="1" dirty="0">
                <a:solidFill>
                  <a:srgbClr val="002060"/>
                </a:solidFill>
              </a:rPr>
              <a:t>strain in your hand</a:t>
            </a:r>
            <a:r>
              <a:rPr lang="en-US" sz="2400" dirty="0">
                <a:solidFill>
                  <a:srgbClr val="002060"/>
                </a:solidFill>
              </a:rPr>
              <a:t>.  </a:t>
            </a:r>
          </a:p>
          <a:p>
            <a:r>
              <a:rPr lang="en-US" sz="2400" dirty="0">
                <a:solidFill>
                  <a:srgbClr val="002060"/>
                </a:solidFill>
              </a:rPr>
              <a:t>The picture on the next page shows this set up.</a:t>
            </a:r>
          </a:p>
        </p:txBody>
      </p:sp>
    </p:spTree>
    <p:extLst>
      <p:ext uri="{BB962C8B-B14F-4D97-AF65-F5344CB8AC3E}">
        <p14:creationId xmlns:p14="http://schemas.microsoft.com/office/powerpoint/2010/main" val="3550314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EA5B-5B44-4844-86F8-8AD9ECE9142A}"/>
              </a:ext>
            </a:extLst>
          </p:cNvPr>
          <p:cNvSpPr>
            <a:spLocks noGrp="1"/>
          </p:cNvSpPr>
          <p:nvPr>
            <p:ph type="title"/>
          </p:nvPr>
        </p:nvSpPr>
        <p:spPr>
          <a:xfrm>
            <a:off x="396681" y="1008993"/>
            <a:ext cx="3753599" cy="1767629"/>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nSpc>
                <a:spcPct val="90000"/>
              </a:lnSpc>
            </a:pPr>
            <a:r>
              <a:rPr lang="en-US" sz="3200" b="1" dirty="0">
                <a:ln/>
              </a:rPr>
              <a:t>Writing Directly on Touch Sensitive Windows Screen</a:t>
            </a:r>
          </a:p>
        </p:txBody>
      </p:sp>
      <p:sp>
        <p:nvSpPr>
          <p:cNvPr id="9" name="Content Placeholder 8">
            <a:extLst>
              <a:ext uri="{FF2B5EF4-FFF2-40B4-BE49-F238E27FC236}">
                <a16:creationId xmlns:a16="http://schemas.microsoft.com/office/drawing/2014/main" id="{E4CAF403-5CE2-4AE9-BDC9-8903A19FCDB5}"/>
              </a:ext>
            </a:extLst>
          </p:cNvPr>
          <p:cNvSpPr>
            <a:spLocks noGrp="1"/>
          </p:cNvSpPr>
          <p:nvPr>
            <p:ph idx="1"/>
          </p:nvPr>
        </p:nvSpPr>
        <p:spPr>
          <a:xfrm>
            <a:off x="393905" y="3197564"/>
            <a:ext cx="3754987" cy="1767629"/>
          </a:xfrm>
          <a:solidFill>
            <a:schemeClr val="accent4">
              <a:lumMod val="20000"/>
              <a:lumOff val="80000"/>
            </a:schemeClr>
          </a:solidFill>
        </p:spPr>
        <p:txBody>
          <a:bodyPr>
            <a:normAutofit/>
          </a:bodyPr>
          <a:lstStyle/>
          <a:p>
            <a:r>
              <a:rPr lang="en-US" sz="1800" b="1" dirty="0">
                <a:solidFill>
                  <a:srgbClr val="002060"/>
                </a:solidFill>
              </a:rPr>
              <a:t>Advantage: Any stylus pen or even finger-tip can be used to write.</a:t>
            </a:r>
          </a:p>
          <a:p>
            <a:r>
              <a:rPr lang="en-US" sz="1800" b="1" dirty="0">
                <a:solidFill>
                  <a:srgbClr val="002060"/>
                </a:solidFill>
              </a:rPr>
              <a:t>Disadvantage: Strain on the hand.</a:t>
            </a:r>
          </a:p>
        </p:txBody>
      </p:sp>
      <p:pic>
        <p:nvPicPr>
          <p:cNvPr id="5" name="Content Placeholder 4" descr="A picture containing text, indoor, electronics, display&#10;&#10;Description automatically generated">
            <a:extLst>
              <a:ext uri="{FF2B5EF4-FFF2-40B4-BE49-F238E27FC236}">
                <a16:creationId xmlns:a16="http://schemas.microsoft.com/office/drawing/2014/main" id="{2439E90D-4775-B74A-99F1-995725374FA4}"/>
              </a:ext>
            </a:extLst>
          </p:cNvPr>
          <p:cNvPicPr>
            <a:picLocks noChangeAspect="1"/>
          </p:cNvPicPr>
          <p:nvPr/>
        </p:nvPicPr>
        <p:blipFill rotWithShape="1">
          <a:blip r:embed="rId3"/>
          <a:srcRect r="1" b="6129"/>
          <a:stretch/>
        </p:blipFill>
        <p:spPr>
          <a:xfrm>
            <a:off x="4645033" y="1230078"/>
            <a:ext cx="7117175" cy="501080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701707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ECBBE-1318-E341-8616-21C13E1FF2BB}"/>
              </a:ext>
            </a:extLst>
          </p:cNvPr>
          <p:cNvSpPr>
            <a:spLocks noGrp="1"/>
          </p:cNvSpPr>
          <p:nvPr>
            <p:ph idx="1"/>
          </p:nvPr>
        </p:nvSpPr>
        <p:spPr>
          <a:xfrm>
            <a:off x="992101" y="1929351"/>
            <a:ext cx="9399931" cy="3602769"/>
          </a:xfrm>
          <a:solidFill>
            <a:schemeClr val="accent4">
              <a:lumMod val="20000"/>
              <a:lumOff val="80000"/>
            </a:schemeClr>
          </a:solidFill>
        </p:spPr>
        <p:txBody>
          <a:bodyPr>
            <a:normAutofit/>
          </a:bodyPr>
          <a:lstStyle/>
          <a:p>
            <a:r>
              <a:rPr lang="en-US" sz="2800" b="1" dirty="0">
                <a:solidFill>
                  <a:srgbClr val="002060"/>
                </a:solidFill>
              </a:rPr>
              <a:t>Mirroring a touch sensitive device to Windows computer </a:t>
            </a:r>
            <a:r>
              <a:rPr lang="en-US" sz="2800" dirty="0">
                <a:solidFill>
                  <a:srgbClr val="002060"/>
                </a:solidFill>
              </a:rPr>
              <a:t>is the only way you can </a:t>
            </a:r>
            <a:r>
              <a:rPr lang="en-US" sz="2800" b="1" dirty="0">
                <a:solidFill>
                  <a:srgbClr val="002060"/>
                </a:solidFill>
              </a:rPr>
              <a:t>write on the device that is laid flat on your desk </a:t>
            </a:r>
            <a:r>
              <a:rPr lang="en-US" sz="2800" dirty="0">
                <a:solidFill>
                  <a:srgbClr val="002060"/>
                </a:solidFill>
              </a:rPr>
              <a:t>and make it show on a portion of the Windows computer screen.</a:t>
            </a:r>
          </a:p>
          <a:p>
            <a:r>
              <a:rPr lang="en-US" sz="2800" dirty="0">
                <a:solidFill>
                  <a:srgbClr val="002060"/>
                </a:solidFill>
              </a:rPr>
              <a:t>The method described next </a:t>
            </a:r>
            <a:r>
              <a:rPr lang="en-US" sz="2800" b="1" dirty="0">
                <a:solidFill>
                  <a:srgbClr val="002060"/>
                </a:solidFill>
              </a:rPr>
              <a:t>works with both iPad and Samsung devices</a:t>
            </a:r>
            <a:r>
              <a:rPr lang="en-US" sz="2800" dirty="0">
                <a:solidFill>
                  <a:srgbClr val="002060"/>
                </a:solidFill>
              </a:rPr>
              <a:t> in the exact same way.</a:t>
            </a:r>
          </a:p>
        </p:txBody>
      </p:sp>
      <p:sp>
        <p:nvSpPr>
          <p:cNvPr id="4" name="Rectangle 3">
            <a:extLst>
              <a:ext uri="{FF2B5EF4-FFF2-40B4-BE49-F238E27FC236}">
                <a16:creationId xmlns:a16="http://schemas.microsoft.com/office/drawing/2014/main" id="{42BE0F17-7280-4543-B4D3-A0A1C425AD8B}"/>
              </a:ext>
            </a:extLst>
          </p:cNvPr>
          <p:cNvSpPr/>
          <p:nvPr/>
        </p:nvSpPr>
        <p:spPr>
          <a:xfrm>
            <a:off x="721370" y="350521"/>
            <a:ext cx="9682459"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solidFill>
                  <a:srgbClr val="FFC000"/>
                </a:solidFill>
              </a:rPr>
              <a:t>Mirror a Touch Sensitive Tablet to Windows </a:t>
            </a:r>
          </a:p>
          <a:p>
            <a:r>
              <a:rPr lang="en-US" sz="3600" b="1" dirty="0">
                <a:solidFill>
                  <a:srgbClr val="FFC000"/>
                </a:solidFill>
              </a:rPr>
              <a:t>Computer</a:t>
            </a:r>
            <a:endParaRPr lang="en-US" sz="3600" b="1" cap="none" spc="0" dirty="0">
              <a:ln/>
              <a:solidFill>
                <a:srgbClr val="FFC000"/>
              </a:solidFill>
              <a:effectLst/>
            </a:endParaRPr>
          </a:p>
        </p:txBody>
      </p:sp>
    </p:spTree>
    <p:extLst>
      <p:ext uri="{BB962C8B-B14F-4D97-AF65-F5344CB8AC3E}">
        <p14:creationId xmlns:p14="http://schemas.microsoft.com/office/powerpoint/2010/main" val="267602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9AAB-7BD2-1245-935C-6AA7E1E2822E}"/>
              </a:ext>
            </a:extLst>
          </p:cNvPr>
          <p:cNvSpPr>
            <a:spLocks noGrp="1"/>
          </p:cNvSpPr>
          <p:nvPr>
            <p:ph type="title"/>
          </p:nvPr>
        </p:nvSpPr>
        <p:spPr>
          <a:xfrm>
            <a:off x="646111" y="452718"/>
            <a:ext cx="9404723" cy="1058030"/>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4400" b="1" dirty="0">
                <a:ln/>
                <a:solidFill>
                  <a:srgbClr val="FF0000"/>
                </a:solidFill>
              </a:rPr>
              <a:t>Our Class-Room Presentation</a:t>
            </a:r>
            <a:br>
              <a:rPr lang="en-US" sz="4400" b="1" dirty="0">
                <a:ln/>
                <a:solidFill>
                  <a:schemeClr val="accent3"/>
                </a:solidFill>
              </a:rPr>
            </a:br>
            <a:endParaRPr lang="en-US" b="1" dirty="0">
              <a:ln/>
              <a:solidFill>
                <a:schemeClr val="accent3"/>
              </a:solidFill>
            </a:endParaRPr>
          </a:p>
        </p:txBody>
      </p:sp>
      <p:sp>
        <p:nvSpPr>
          <p:cNvPr id="3" name="Content Placeholder 2">
            <a:extLst>
              <a:ext uri="{FF2B5EF4-FFF2-40B4-BE49-F238E27FC236}">
                <a16:creationId xmlns:a16="http://schemas.microsoft.com/office/drawing/2014/main" id="{8A5B1C75-64CF-244C-AB04-474C9A6E2BED}"/>
              </a:ext>
            </a:extLst>
          </p:cNvPr>
          <p:cNvSpPr>
            <a:spLocks noGrp="1"/>
          </p:cNvSpPr>
          <p:nvPr>
            <p:ph idx="1"/>
          </p:nvPr>
        </p:nvSpPr>
        <p:spPr>
          <a:xfrm>
            <a:off x="677147" y="2798621"/>
            <a:ext cx="8248191" cy="2717596"/>
          </a:xfrm>
          <a:solidFill>
            <a:schemeClr val="accent4">
              <a:lumMod val="40000"/>
              <a:lumOff val="60000"/>
            </a:schemeClr>
          </a:solidFill>
        </p:spPr>
        <p:txBody>
          <a:bodyPr>
            <a:normAutofit fontScale="92500" lnSpcReduction="10000"/>
          </a:bodyPr>
          <a:lstStyle/>
          <a:p>
            <a:pPr>
              <a:lnSpc>
                <a:spcPct val="150000"/>
              </a:lnSpc>
            </a:pPr>
            <a:r>
              <a:rPr lang="en-US" sz="2800" dirty="0">
                <a:solidFill>
                  <a:srgbClr val="FF0000"/>
                </a:solidFill>
              </a:rPr>
              <a:t>Hear us specking.</a:t>
            </a:r>
          </a:p>
          <a:p>
            <a:pPr>
              <a:lnSpc>
                <a:spcPct val="150000"/>
              </a:lnSpc>
            </a:pPr>
            <a:r>
              <a:rPr lang="en-US" sz="2800" dirty="0">
                <a:solidFill>
                  <a:srgbClr val="FF0000"/>
                </a:solidFill>
              </a:rPr>
              <a:t>View the material being presented (Power point presentation or pages of the text).</a:t>
            </a:r>
          </a:p>
          <a:p>
            <a:pPr>
              <a:lnSpc>
                <a:spcPct val="150000"/>
              </a:lnSpc>
            </a:pPr>
            <a:r>
              <a:rPr lang="en-US" sz="2800" dirty="0">
                <a:solidFill>
                  <a:srgbClr val="FF0000"/>
                </a:solidFill>
              </a:rPr>
              <a:t>See what we write on the board.</a:t>
            </a:r>
          </a:p>
          <a:p>
            <a:pPr marL="0" indent="0">
              <a:buNone/>
            </a:pPr>
            <a:endParaRPr lang="en-US" dirty="0"/>
          </a:p>
        </p:txBody>
      </p:sp>
      <p:sp>
        <p:nvSpPr>
          <p:cNvPr id="5" name="TextBox 4">
            <a:extLst>
              <a:ext uri="{FF2B5EF4-FFF2-40B4-BE49-F238E27FC236}">
                <a16:creationId xmlns:a16="http://schemas.microsoft.com/office/drawing/2014/main" id="{EAC92E18-1A2F-8249-8C09-73B5E0654151}"/>
              </a:ext>
            </a:extLst>
          </p:cNvPr>
          <p:cNvSpPr txBox="1"/>
          <p:nvPr/>
        </p:nvSpPr>
        <p:spPr>
          <a:xfrm>
            <a:off x="677147" y="1581778"/>
            <a:ext cx="8248191" cy="954107"/>
          </a:xfrm>
          <a:prstGeom prst="rect">
            <a:avLst/>
          </a:prstGeom>
          <a:noFill/>
          <a:ln w="19050">
            <a:noFill/>
          </a:ln>
        </p:spPr>
        <p:txBody>
          <a:bodyPr wrap="square" rtlCol="0">
            <a:spAutoFit/>
          </a:bodyPr>
          <a:lstStyle/>
          <a:p>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When we teach, we normally expect the students to be able to:</a:t>
            </a:r>
          </a:p>
        </p:txBody>
      </p:sp>
      <p:pic>
        <p:nvPicPr>
          <p:cNvPr id="10" name="Graphic 9" descr="Open book with table lamp, books, pen and pencil">
            <a:extLst>
              <a:ext uri="{FF2B5EF4-FFF2-40B4-BE49-F238E27FC236}">
                <a16:creationId xmlns:a16="http://schemas.microsoft.com/office/drawing/2014/main" id="{18FF45EB-27B2-814A-9213-C9F350C98D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6678" y="3546389"/>
            <a:ext cx="3311611" cy="3311611"/>
          </a:xfrm>
          <a:prstGeom prst="rect">
            <a:avLst/>
          </a:prstGeom>
        </p:spPr>
      </p:pic>
    </p:spTree>
    <p:extLst>
      <p:ext uri="{BB962C8B-B14F-4D97-AF65-F5344CB8AC3E}">
        <p14:creationId xmlns:p14="http://schemas.microsoft.com/office/powerpoint/2010/main" val="3558310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B41F6-9702-D148-9A6E-13D835380AA1}"/>
              </a:ext>
            </a:extLst>
          </p:cNvPr>
          <p:cNvSpPr>
            <a:spLocks noGrp="1"/>
          </p:cNvSpPr>
          <p:nvPr>
            <p:ph type="title"/>
          </p:nvPr>
        </p:nvSpPr>
        <p:spPr/>
        <p:txBody>
          <a:bodyPr/>
          <a:lstStyle/>
          <a:p>
            <a:r>
              <a:rPr lang="en-US" sz="3600" b="1" spc="50" dirty="0">
                <a:ln w="0"/>
                <a:solidFill>
                  <a:schemeClr val="accent3"/>
                </a:solidFill>
                <a:effectLst>
                  <a:innerShdw blurRad="63500" dist="50800" dir="13500000">
                    <a:srgbClr val="000000">
                      <a:alpha val="50000"/>
                    </a:srgbClr>
                  </a:innerShdw>
                </a:effectLst>
              </a:rPr>
              <a:t>iPad or Samsung Tablet Mirrored to Windows Computer</a:t>
            </a:r>
          </a:p>
        </p:txBody>
      </p:sp>
      <p:sp>
        <p:nvSpPr>
          <p:cNvPr id="3" name="Content Placeholder 2">
            <a:extLst>
              <a:ext uri="{FF2B5EF4-FFF2-40B4-BE49-F238E27FC236}">
                <a16:creationId xmlns:a16="http://schemas.microsoft.com/office/drawing/2014/main" id="{52880A5D-D19C-8B41-AEC5-98A0A6537E15}"/>
              </a:ext>
            </a:extLst>
          </p:cNvPr>
          <p:cNvSpPr>
            <a:spLocks noGrp="1"/>
          </p:cNvSpPr>
          <p:nvPr>
            <p:ph idx="1"/>
          </p:nvPr>
        </p:nvSpPr>
        <p:spPr>
          <a:xfrm>
            <a:off x="646111" y="1853248"/>
            <a:ext cx="11164889" cy="4395151"/>
          </a:xfrm>
          <a:solidFill>
            <a:schemeClr val="accent4">
              <a:lumMod val="20000"/>
              <a:lumOff val="80000"/>
            </a:schemeClr>
          </a:solidFill>
        </p:spPr>
        <p:txBody>
          <a:bodyPr>
            <a:noAutofit/>
          </a:bodyPr>
          <a:lstStyle/>
          <a:p>
            <a:r>
              <a:rPr lang="en-US" sz="2800" dirty="0">
                <a:solidFill>
                  <a:srgbClr val="002060"/>
                </a:solidFill>
              </a:rPr>
              <a:t>Mirroring an iPad or Samsung Tablet to Windows computer screen (or vice versa) can be done using variety of </a:t>
            </a:r>
            <a:r>
              <a:rPr lang="en-US" sz="2800" b="1" dirty="0">
                <a:solidFill>
                  <a:srgbClr val="002060"/>
                </a:solidFill>
              </a:rPr>
              <a:t>mirroring software</a:t>
            </a:r>
            <a:r>
              <a:rPr lang="en-US" sz="2800" dirty="0">
                <a:solidFill>
                  <a:srgbClr val="002060"/>
                </a:solidFill>
              </a:rPr>
              <a:t> available in the market. The “</a:t>
            </a:r>
            <a:r>
              <a:rPr lang="en-US" sz="2800" b="1" dirty="0" err="1">
                <a:solidFill>
                  <a:srgbClr val="002060"/>
                </a:solidFill>
              </a:rPr>
              <a:t>LetsView</a:t>
            </a:r>
            <a:r>
              <a:rPr lang="en-US" sz="2800" dirty="0">
                <a:solidFill>
                  <a:srgbClr val="002060"/>
                </a:solidFill>
              </a:rPr>
              <a:t>” software described on the next page is one of the free ones.</a:t>
            </a:r>
          </a:p>
          <a:p>
            <a:r>
              <a:rPr lang="en-US" sz="2800" dirty="0">
                <a:solidFill>
                  <a:srgbClr val="002060"/>
                </a:solidFill>
              </a:rPr>
              <a:t>As noted earlier, mirroring Windows computer screen to a touch sensitive device is not useful. What you write on the device will not show on the computer screen. </a:t>
            </a:r>
          </a:p>
          <a:p>
            <a:r>
              <a:rPr lang="en-US" sz="2800" dirty="0">
                <a:solidFill>
                  <a:srgbClr val="002060"/>
                </a:solidFill>
              </a:rPr>
              <a:t>So, </a:t>
            </a:r>
            <a:r>
              <a:rPr lang="en-US" sz="2800" b="1" dirty="0">
                <a:solidFill>
                  <a:srgbClr val="002060"/>
                </a:solidFill>
              </a:rPr>
              <a:t>we shall mirror the screen of the touch sensitive tablet to the computer screen</a:t>
            </a:r>
            <a:r>
              <a:rPr lang="en-US" sz="2800" dirty="0">
                <a:solidFill>
                  <a:srgbClr val="002060"/>
                </a:solidFill>
              </a:rPr>
              <a:t>.</a:t>
            </a:r>
          </a:p>
        </p:txBody>
      </p:sp>
    </p:spTree>
    <p:extLst>
      <p:ext uri="{BB962C8B-B14F-4D97-AF65-F5344CB8AC3E}">
        <p14:creationId xmlns:p14="http://schemas.microsoft.com/office/powerpoint/2010/main" val="384352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71669-E25F-5946-A5ED-811142137A8E}"/>
              </a:ext>
            </a:extLst>
          </p:cNvPr>
          <p:cNvSpPr>
            <a:spLocks noGrp="1"/>
          </p:cNvSpPr>
          <p:nvPr>
            <p:ph type="title"/>
          </p:nvPr>
        </p:nvSpPr>
        <p:spPr/>
        <p:txBody>
          <a:bodyPr/>
          <a:lstStyle/>
          <a:p>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Mirroring iPad or Samsung Tablet to Windows Computer</a:t>
            </a:r>
            <a:endParaRPr lang="en-US" sz="3600" dirty="0"/>
          </a:p>
        </p:txBody>
      </p:sp>
      <p:sp>
        <p:nvSpPr>
          <p:cNvPr id="3" name="Content Placeholder 2">
            <a:extLst>
              <a:ext uri="{FF2B5EF4-FFF2-40B4-BE49-F238E27FC236}">
                <a16:creationId xmlns:a16="http://schemas.microsoft.com/office/drawing/2014/main" id="{A9B81A16-84E4-E34B-A07B-B70989367C75}"/>
              </a:ext>
            </a:extLst>
          </p:cNvPr>
          <p:cNvSpPr>
            <a:spLocks noGrp="1"/>
          </p:cNvSpPr>
          <p:nvPr>
            <p:ph idx="1"/>
          </p:nvPr>
        </p:nvSpPr>
        <p:spPr>
          <a:xfrm>
            <a:off x="975905" y="1853248"/>
            <a:ext cx="10194604" cy="4552034"/>
          </a:xfrm>
          <a:solidFill>
            <a:schemeClr val="accent4">
              <a:lumMod val="20000"/>
              <a:lumOff val="80000"/>
            </a:schemeClr>
          </a:solidFill>
        </p:spPr>
        <p:txBody>
          <a:bodyPr>
            <a:normAutofit lnSpcReduction="10000"/>
          </a:bodyPr>
          <a:lstStyle/>
          <a:p>
            <a:r>
              <a:rPr lang="en-US" sz="2400" b="1" dirty="0">
                <a:solidFill>
                  <a:schemeClr val="bg1"/>
                </a:solidFill>
              </a:rPr>
              <a:t>Have the computer and the device connected </a:t>
            </a:r>
            <a:r>
              <a:rPr lang="en-US" sz="2400" dirty="0">
                <a:solidFill>
                  <a:schemeClr val="bg1"/>
                </a:solidFill>
              </a:rPr>
              <a:t>by a cable (or to the same </a:t>
            </a:r>
            <a:r>
              <a:rPr lang="en-US" sz="2400" dirty="0" err="1">
                <a:solidFill>
                  <a:schemeClr val="bg1"/>
                </a:solidFill>
              </a:rPr>
              <a:t>wifi</a:t>
            </a:r>
            <a:r>
              <a:rPr lang="en-US" sz="2400" dirty="0">
                <a:solidFill>
                  <a:schemeClr val="bg1"/>
                </a:solidFill>
              </a:rPr>
              <a:t>).</a:t>
            </a:r>
          </a:p>
          <a:p>
            <a:r>
              <a:rPr lang="en-US" sz="2400" dirty="0">
                <a:solidFill>
                  <a:schemeClr val="bg1"/>
                </a:solidFill>
              </a:rPr>
              <a:t>There are many screen mirroring software available for this set up. “</a:t>
            </a:r>
            <a:r>
              <a:rPr lang="en-US" sz="2400" dirty="0" err="1">
                <a:solidFill>
                  <a:schemeClr val="bg1"/>
                </a:solidFill>
              </a:rPr>
              <a:t>LetsView</a:t>
            </a:r>
            <a:r>
              <a:rPr lang="en-US" sz="2400" dirty="0">
                <a:solidFill>
                  <a:schemeClr val="bg1"/>
                </a:solidFill>
              </a:rPr>
              <a:t>” is one of the best among the free ones. </a:t>
            </a:r>
          </a:p>
          <a:p>
            <a:r>
              <a:rPr lang="en-US" sz="2400" b="1" dirty="0">
                <a:solidFill>
                  <a:schemeClr val="bg1"/>
                </a:solidFill>
              </a:rPr>
              <a:t>Download “</a:t>
            </a:r>
            <a:r>
              <a:rPr lang="en-US" sz="2400" b="1" dirty="0" err="1">
                <a:solidFill>
                  <a:schemeClr val="bg1"/>
                </a:solidFill>
              </a:rPr>
              <a:t>LetsView</a:t>
            </a:r>
            <a:r>
              <a:rPr lang="en-US" sz="2400" b="1" dirty="0">
                <a:solidFill>
                  <a:schemeClr val="bg1"/>
                </a:solidFill>
              </a:rPr>
              <a:t>” on both devices and go through the installation process</a:t>
            </a:r>
            <a:r>
              <a:rPr lang="en-US" sz="2400" dirty="0">
                <a:solidFill>
                  <a:schemeClr val="bg1"/>
                </a:solidFill>
              </a:rPr>
              <a:t>. The one for the iPad and Samsung device would be found in the Appstore and </a:t>
            </a:r>
            <a:r>
              <a:rPr lang="en-US" sz="2400" dirty="0" err="1">
                <a:solidFill>
                  <a:schemeClr val="bg1"/>
                </a:solidFill>
              </a:rPr>
              <a:t>PlayStore</a:t>
            </a:r>
            <a:r>
              <a:rPr lang="en-US" sz="2400" dirty="0">
                <a:solidFill>
                  <a:schemeClr val="bg1"/>
                </a:solidFill>
              </a:rPr>
              <a:t> respectively.</a:t>
            </a:r>
          </a:p>
          <a:p>
            <a:r>
              <a:rPr lang="en-US" sz="2400" b="1" dirty="0">
                <a:solidFill>
                  <a:schemeClr val="bg1"/>
                </a:solidFill>
              </a:rPr>
              <a:t>Execute </a:t>
            </a:r>
            <a:r>
              <a:rPr lang="en-US" sz="2400" b="1" dirty="0" err="1">
                <a:solidFill>
                  <a:schemeClr val="bg1"/>
                </a:solidFill>
              </a:rPr>
              <a:t>LetsView</a:t>
            </a:r>
            <a:r>
              <a:rPr lang="en-US" sz="2400" b="1" dirty="0">
                <a:solidFill>
                  <a:schemeClr val="bg1"/>
                </a:solidFill>
              </a:rPr>
              <a:t> on both</a:t>
            </a:r>
            <a:r>
              <a:rPr lang="en-US" sz="2400" dirty="0">
                <a:solidFill>
                  <a:schemeClr val="bg1"/>
                </a:solidFill>
              </a:rPr>
              <a:t>. It will show you two options at the top of the screen on the computer: </a:t>
            </a:r>
          </a:p>
          <a:p>
            <a:pPr marL="0" indent="0">
              <a:buNone/>
            </a:pPr>
            <a:r>
              <a:rPr lang="en-US" sz="2400" dirty="0">
                <a:solidFill>
                  <a:schemeClr val="bg1"/>
                </a:solidFill>
              </a:rPr>
              <a:t>          1. Phone Screen Mirroring</a:t>
            </a:r>
          </a:p>
          <a:p>
            <a:pPr marL="0" indent="0">
              <a:buNone/>
            </a:pPr>
            <a:r>
              <a:rPr lang="en-US" sz="2400" dirty="0">
                <a:solidFill>
                  <a:schemeClr val="bg1"/>
                </a:solidFill>
              </a:rPr>
              <a:t>          2. Computer Screen Mirroring</a:t>
            </a:r>
          </a:p>
        </p:txBody>
      </p:sp>
    </p:spTree>
    <p:extLst>
      <p:ext uri="{BB962C8B-B14F-4D97-AF65-F5344CB8AC3E}">
        <p14:creationId xmlns:p14="http://schemas.microsoft.com/office/powerpoint/2010/main" val="3164939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F242-BBE3-4342-9043-A3A1E1E66ADE}"/>
              </a:ext>
            </a:extLst>
          </p:cNvPr>
          <p:cNvSpPr>
            <a:spLocks noGrp="1"/>
          </p:cNvSpPr>
          <p:nvPr>
            <p:ph type="title"/>
          </p:nvPr>
        </p:nvSpPr>
        <p:spPr>
          <a:xfrm>
            <a:off x="646111" y="452718"/>
            <a:ext cx="9404723" cy="931239"/>
          </a:xfrm>
        </p:spPr>
        <p:txBody>
          <a:bodyPr/>
          <a:lstStyle/>
          <a:p>
            <a:r>
              <a:rPr lang="en-US" b="1" dirty="0">
                <a:ln w="22225">
                  <a:solidFill>
                    <a:schemeClr val="accent2"/>
                  </a:solidFill>
                  <a:prstDash val="solid"/>
                </a:ln>
                <a:solidFill>
                  <a:schemeClr val="accent2">
                    <a:lumMod val="40000"/>
                    <a:lumOff val="60000"/>
                  </a:schemeClr>
                </a:solidFill>
              </a:rPr>
              <a:t>Mirror Your Tablet-Screen</a:t>
            </a:r>
          </a:p>
        </p:txBody>
      </p:sp>
      <p:sp>
        <p:nvSpPr>
          <p:cNvPr id="3" name="Content Placeholder 2">
            <a:extLst>
              <a:ext uri="{FF2B5EF4-FFF2-40B4-BE49-F238E27FC236}">
                <a16:creationId xmlns:a16="http://schemas.microsoft.com/office/drawing/2014/main" id="{C9AFC8CB-681D-D44A-8132-24C855D9A071}"/>
              </a:ext>
            </a:extLst>
          </p:cNvPr>
          <p:cNvSpPr>
            <a:spLocks noGrp="1"/>
          </p:cNvSpPr>
          <p:nvPr>
            <p:ph idx="1"/>
          </p:nvPr>
        </p:nvSpPr>
        <p:spPr>
          <a:xfrm>
            <a:off x="993082" y="1383956"/>
            <a:ext cx="9732583" cy="5021325"/>
          </a:xfrm>
          <a:solidFill>
            <a:schemeClr val="accent4">
              <a:lumMod val="20000"/>
              <a:lumOff val="80000"/>
            </a:schemeClr>
          </a:solidFill>
        </p:spPr>
        <p:txBody>
          <a:bodyPr>
            <a:normAutofit fontScale="92500" lnSpcReduction="20000"/>
          </a:bodyPr>
          <a:lstStyle/>
          <a:p>
            <a:r>
              <a:rPr lang="en-US" sz="2400" dirty="0">
                <a:solidFill>
                  <a:srgbClr val="002060"/>
                </a:solidFill>
              </a:rPr>
              <a:t>“</a:t>
            </a:r>
            <a:r>
              <a:rPr lang="en-US" sz="2400" b="1" dirty="0">
                <a:solidFill>
                  <a:srgbClr val="002060"/>
                </a:solidFill>
              </a:rPr>
              <a:t>Computer Screen Mirroring</a:t>
            </a:r>
            <a:r>
              <a:rPr lang="en-US" sz="2400" dirty="0">
                <a:solidFill>
                  <a:srgbClr val="002060"/>
                </a:solidFill>
              </a:rPr>
              <a:t>” option allows you to mirror the computer screen to the screen of the device. This is not useful as noted earlier.</a:t>
            </a:r>
          </a:p>
          <a:p>
            <a:r>
              <a:rPr lang="en-US" sz="2400" b="1" dirty="0">
                <a:solidFill>
                  <a:srgbClr val="002060"/>
                </a:solidFill>
              </a:rPr>
              <a:t>“Phone Screen Mirroring” </a:t>
            </a:r>
            <a:r>
              <a:rPr lang="en-US" sz="2400" dirty="0">
                <a:solidFill>
                  <a:srgbClr val="002060"/>
                </a:solidFill>
              </a:rPr>
              <a:t>option allows mirroring the screen of the tablet to the computer screen. </a:t>
            </a:r>
            <a:r>
              <a:rPr lang="en-US" sz="2400" b="1" dirty="0">
                <a:solidFill>
                  <a:srgbClr val="002060"/>
                </a:solidFill>
              </a:rPr>
              <a:t>Select “Phone Screen Mirroring” </a:t>
            </a:r>
            <a:r>
              <a:rPr lang="en-US" sz="2400" dirty="0">
                <a:solidFill>
                  <a:srgbClr val="002060"/>
                </a:solidFill>
              </a:rPr>
              <a:t>on the computer.</a:t>
            </a:r>
          </a:p>
          <a:p>
            <a:r>
              <a:rPr lang="en-US" sz="2400" dirty="0">
                <a:solidFill>
                  <a:srgbClr val="002060"/>
                </a:solidFill>
              </a:rPr>
              <a:t>On the device </a:t>
            </a:r>
            <a:r>
              <a:rPr lang="en-US" sz="2400" b="1" dirty="0">
                <a:solidFill>
                  <a:srgbClr val="002060"/>
                </a:solidFill>
              </a:rPr>
              <a:t>you should see a list of devices detected to be running “</a:t>
            </a:r>
            <a:r>
              <a:rPr lang="en-US" sz="2400" b="1" dirty="0" err="1">
                <a:solidFill>
                  <a:srgbClr val="002060"/>
                </a:solidFill>
              </a:rPr>
              <a:t>LetsView</a:t>
            </a:r>
            <a:r>
              <a:rPr lang="en-US" sz="2400" b="1" dirty="0">
                <a:solidFill>
                  <a:srgbClr val="002060"/>
                </a:solidFill>
              </a:rPr>
              <a:t>”. One of them should be your computer</a:t>
            </a:r>
            <a:r>
              <a:rPr lang="en-US" sz="2400" dirty="0">
                <a:solidFill>
                  <a:srgbClr val="002060"/>
                </a:solidFill>
              </a:rPr>
              <a:t>. If you don’t see any, click at “Redetect”.</a:t>
            </a:r>
          </a:p>
          <a:p>
            <a:r>
              <a:rPr lang="en-US" sz="2400" b="1" dirty="0">
                <a:solidFill>
                  <a:srgbClr val="002060"/>
                </a:solidFill>
              </a:rPr>
              <a:t>Click at the computer-name that is detected</a:t>
            </a:r>
            <a:r>
              <a:rPr lang="en-US" sz="2400" dirty="0">
                <a:solidFill>
                  <a:srgbClr val="002060"/>
                </a:solidFill>
              </a:rPr>
              <a:t>. Then select “Phone Screen Mirroring”. </a:t>
            </a:r>
          </a:p>
          <a:p>
            <a:r>
              <a:rPr lang="en-US" sz="2400" dirty="0">
                <a:solidFill>
                  <a:srgbClr val="002060"/>
                </a:solidFill>
              </a:rPr>
              <a:t>If you are using a Samsung Tablet, as soon as you </a:t>
            </a:r>
            <a:r>
              <a:rPr lang="en-US" sz="2400" b="1" dirty="0">
                <a:solidFill>
                  <a:srgbClr val="002060"/>
                </a:solidFill>
              </a:rPr>
              <a:t>click at the computer-name that is connected and then select “Phone Screen Mirroring” </a:t>
            </a:r>
            <a:r>
              <a:rPr lang="en-US" sz="2400" dirty="0">
                <a:solidFill>
                  <a:srgbClr val="002060"/>
                </a:solidFill>
              </a:rPr>
              <a:t>the</a:t>
            </a:r>
            <a:r>
              <a:rPr lang="en-US" sz="2400" b="1" dirty="0">
                <a:solidFill>
                  <a:srgbClr val="002060"/>
                </a:solidFill>
              </a:rPr>
              <a:t> connection is established. </a:t>
            </a:r>
            <a:r>
              <a:rPr lang="en-US" sz="2400" dirty="0">
                <a:solidFill>
                  <a:srgbClr val="002060"/>
                </a:solidFill>
              </a:rPr>
              <a:t>A permission window pops up.</a:t>
            </a:r>
            <a:r>
              <a:rPr lang="en-US" sz="2400" b="1" dirty="0">
                <a:solidFill>
                  <a:srgbClr val="002060"/>
                </a:solidFill>
              </a:rPr>
              <a:t> Click at “Start Now”.</a:t>
            </a:r>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2251605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1A89-910D-CF40-944A-C165C7540BF6}"/>
              </a:ext>
            </a:extLst>
          </p:cNvPr>
          <p:cNvSpPr>
            <a:spLocks noGrp="1"/>
          </p:cNvSpPr>
          <p:nvPr>
            <p:ph type="title"/>
          </p:nvPr>
        </p:nvSpPr>
        <p:spPr>
          <a:xfrm>
            <a:off x="646111" y="452718"/>
            <a:ext cx="9404723" cy="1060198"/>
          </a:xfrm>
        </p:spPr>
        <p:txBody>
          <a:bodyPr/>
          <a:lstStyle/>
          <a:p>
            <a:r>
              <a:rPr lang="en-US" b="1" dirty="0">
                <a:ln w="22225">
                  <a:solidFill>
                    <a:schemeClr val="accent2"/>
                  </a:solidFill>
                  <a:prstDash val="solid"/>
                </a:ln>
                <a:solidFill>
                  <a:schemeClr val="accent2">
                    <a:lumMod val="40000"/>
                    <a:lumOff val="60000"/>
                  </a:schemeClr>
                </a:solidFill>
              </a:rPr>
              <a:t>Mirror Your Tablet-Screen (</a:t>
            </a:r>
            <a:r>
              <a:rPr lang="en-US" b="1" dirty="0" err="1">
                <a:ln w="22225">
                  <a:solidFill>
                    <a:schemeClr val="accent2"/>
                  </a:solidFill>
                  <a:prstDash val="solid"/>
                </a:ln>
                <a:solidFill>
                  <a:schemeClr val="accent2">
                    <a:lumMod val="40000"/>
                    <a:lumOff val="60000"/>
                  </a:schemeClr>
                </a:solidFill>
              </a:rPr>
              <a:t>ctd</a:t>
            </a:r>
            <a:r>
              <a:rPr lang="en-US" b="1" dirty="0">
                <a:ln w="22225">
                  <a:solidFill>
                    <a:schemeClr val="accent2"/>
                  </a:solidFill>
                  <a:prstDash val="solid"/>
                </a:ln>
                <a:solidFill>
                  <a:schemeClr val="accent2">
                    <a:lumMod val="40000"/>
                    <a:lumOff val="60000"/>
                  </a:schemeClr>
                </a:solidFill>
              </a:rPr>
              <a:t>)</a:t>
            </a:r>
            <a:endParaRPr lang="en-US" dirty="0"/>
          </a:p>
        </p:txBody>
      </p:sp>
      <p:sp>
        <p:nvSpPr>
          <p:cNvPr id="3" name="Content Placeholder 2">
            <a:extLst>
              <a:ext uri="{FF2B5EF4-FFF2-40B4-BE49-F238E27FC236}">
                <a16:creationId xmlns:a16="http://schemas.microsoft.com/office/drawing/2014/main" id="{D31A1C77-6754-9B4D-A6AF-3EF9DB18AB0F}"/>
              </a:ext>
            </a:extLst>
          </p:cNvPr>
          <p:cNvSpPr>
            <a:spLocks noGrp="1"/>
          </p:cNvSpPr>
          <p:nvPr>
            <p:ph idx="1"/>
          </p:nvPr>
        </p:nvSpPr>
        <p:spPr>
          <a:xfrm>
            <a:off x="1103312" y="1606378"/>
            <a:ext cx="9952615" cy="4262407"/>
          </a:xfrm>
          <a:gradFill>
            <a:gsLst>
              <a:gs pos="0">
                <a:schemeClr val="tx1">
                  <a:lumMod val="95000"/>
                </a:schemeClr>
              </a:gs>
              <a:gs pos="43000">
                <a:schemeClr val="accent4">
                  <a:lumMod val="20000"/>
                  <a:lumOff val="80000"/>
                </a:schemeClr>
              </a:gs>
              <a:gs pos="83000">
                <a:schemeClr val="accent4">
                  <a:lumMod val="40000"/>
                  <a:lumOff val="60000"/>
                </a:schemeClr>
              </a:gs>
              <a:gs pos="99000">
                <a:schemeClr val="accent4">
                  <a:lumMod val="40000"/>
                  <a:lumOff val="60000"/>
                </a:schemeClr>
              </a:gs>
            </a:gsLst>
            <a:lin ang="5400000" scaled="1"/>
          </a:gradFill>
        </p:spPr>
        <p:txBody>
          <a:bodyPr/>
          <a:lstStyle/>
          <a:p>
            <a:r>
              <a:rPr lang="en-US" sz="2800" dirty="0">
                <a:solidFill>
                  <a:srgbClr val="002060"/>
                </a:solidFill>
              </a:rPr>
              <a:t>If you are using iPad, then it will ask you to go to “</a:t>
            </a:r>
            <a:r>
              <a:rPr lang="en-US" sz="2800" b="1" dirty="0">
                <a:solidFill>
                  <a:srgbClr val="002060"/>
                </a:solidFill>
              </a:rPr>
              <a:t>Access Control Center” and tap “Screen Mirroring” and choose your computer-name</a:t>
            </a:r>
            <a:r>
              <a:rPr lang="en-US" sz="2800" dirty="0">
                <a:solidFill>
                  <a:srgbClr val="002060"/>
                </a:solidFill>
              </a:rPr>
              <a:t>. Follow the instructions.</a:t>
            </a:r>
          </a:p>
          <a:p>
            <a:pPr marL="0" indent="0">
              <a:buNone/>
            </a:pPr>
            <a:endParaRPr lang="en-US" sz="1000" dirty="0">
              <a:solidFill>
                <a:srgbClr val="002060"/>
              </a:solidFill>
            </a:endParaRPr>
          </a:p>
          <a:p>
            <a:r>
              <a:rPr lang="en-US" sz="2800" dirty="0">
                <a:solidFill>
                  <a:srgbClr val="002060"/>
                </a:solidFill>
              </a:rPr>
              <a:t>A permission-window may appear on the computer. Click “</a:t>
            </a:r>
            <a:r>
              <a:rPr lang="en-US" sz="2800" b="1" dirty="0">
                <a:solidFill>
                  <a:srgbClr val="002060"/>
                </a:solidFill>
              </a:rPr>
              <a:t>allow</a:t>
            </a:r>
            <a:r>
              <a:rPr lang="en-US" sz="2800" dirty="0">
                <a:solidFill>
                  <a:srgbClr val="002060"/>
                </a:solidFill>
              </a:rPr>
              <a:t>”.</a:t>
            </a:r>
          </a:p>
          <a:p>
            <a:endParaRPr lang="en-US" dirty="0"/>
          </a:p>
        </p:txBody>
      </p:sp>
    </p:spTree>
    <p:extLst>
      <p:ext uri="{BB962C8B-B14F-4D97-AF65-F5344CB8AC3E}">
        <p14:creationId xmlns:p14="http://schemas.microsoft.com/office/powerpoint/2010/main" val="3622462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1039-6BA9-9740-BE8C-ECFB56706766}"/>
              </a:ext>
            </a:extLst>
          </p:cNvPr>
          <p:cNvSpPr>
            <a:spLocks noGrp="1"/>
          </p:cNvSpPr>
          <p:nvPr>
            <p:ph type="title"/>
          </p:nvPr>
        </p:nvSpPr>
        <p:spPr>
          <a:xfrm>
            <a:off x="520381" y="326885"/>
            <a:ext cx="9404723" cy="1030093"/>
          </a:xfrm>
        </p:spPr>
        <p:txBody>
          <a:bodyPr/>
          <a:lstStyle/>
          <a:p>
            <a:r>
              <a:rPr lang="en-US" b="1" dirty="0">
                <a:ln w="0"/>
                <a:solidFill>
                  <a:schemeClr val="accent3"/>
                </a:solidFill>
                <a:effectLst>
                  <a:outerShdw blurRad="38100" dist="25400" dir="5400000" algn="ctr" rotWithShape="0">
                    <a:srgbClr val="6E747A">
                      <a:alpha val="43000"/>
                    </a:srgbClr>
                  </a:outerShdw>
                </a:effectLst>
              </a:rPr>
              <a:t>The Device has been Mirrored</a:t>
            </a:r>
          </a:p>
        </p:txBody>
      </p:sp>
      <p:sp>
        <p:nvSpPr>
          <p:cNvPr id="3" name="Content Placeholder 2">
            <a:extLst>
              <a:ext uri="{FF2B5EF4-FFF2-40B4-BE49-F238E27FC236}">
                <a16:creationId xmlns:a16="http://schemas.microsoft.com/office/drawing/2014/main" id="{615F0729-F893-C642-AB54-03FEECB36FF2}"/>
              </a:ext>
            </a:extLst>
          </p:cNvPr>
          <p:cNvSpPr>
            <a:spLocks noGrp="1"/>
          </p:cNvSpPr>
          <p:nvPr>
            <p:ph idx="1"/>
          </p:nvPr>
        </p:nvSpPr>
        <p:spPr>
          <a:xfrm>
            <a:off x="978376" y="1185527"/>
            <a:ext cx="9982994" cy="5345587"/>
          </a:xfrm>
          <a:solidFill>
            <a:schemeClr val="accent4">
              <a:lumMod val="20000"/>
              <a:lumOff val="80000"/>
            </a:schemeClr>
          </a:solidFill>
        </p:spPr>
        <p:txBody>
          <a:bodyPr>
            <a:noAutofit/>
          </a:bodyPr>
          <a:lstStyle/>
          <a:p>
            <a:r>
              <a:rPr lang="en-US" sz="2800" dirty="0">
                <a:solidFill>
                  <a:srgbClr val="002060"/>
                </a:solidFill>
              </a:rPr>
              <a:t>Your </a:t>
            </a:r>
            <a:r>
              <a:rPr lang="en-US" sz="2800" b="1" dirty="0">
                <a:solidFill>
                  <a:srgbClr val="002060"/>
                </a:solidFill>
              </a:rPr>
              <a:t>device-screen now appears on a portion of the computer screen</a:t>
            </a:r>
            <a:r>
              <a:rPr lang="en-US" sz="2800" dirty="0">
                <a:solidFill>
                  <a:srgbClr val="002060"/>
                </a:solidFill>
              </a:rPr>
              <a:t>.</a:t>
            </a:r>
          </a:p>
          <a:p>
            <a:r>
              <a:rPr lang="en-US" sz="2800" dirty="0">
                <a:solidFill>
                  <a:srgbClr val="002060"/>
                </a:solidFill>
              </a:rPr>
              <a:t>You can run any </a:t>
            </a:r>
            <a:r>
              <a:rPr lang="en-US" sz="2800" b="1" dirty="0">
                <a:solidFill>
                  <a:srgbClr val="002060"/>
                </a:solidFill>
              </a:rPr>
              <a:t>Whiteboard software on the tablet </a:t>
            </a:r>
            <a:r>
              <a:rPr lang="en-US" sz="2800" dirty="0">
                <a:solidFill>
                  <a:srgbClr val="002060"/>
                </a:solidFill>
              </a:rPr>
              <a:t>now. If you don’t have any other better ones, </a:t>
            </a:r>
            <a:r>
              <a:rPr lang="en-US" sz="2800" b="1" dirty="0">
                <a:solidFill>
                  <a:srgbClr val="002060"/>
                </a:solidFill>
              </a:rPr>
              <a:t>run “Notes”. It is one of the best. </a:t>
            </a:r>
          </a:p>
          <a:p>
            <a:r>
              <a:rPr lang="en-US" sz="2800" dirty="0">
                <a:solidFill>
                  <a:srgbClr val="002060"/>
                </a:solidFill>
              </a:rPr>
              <a:t>Click at the “Pencil” tool, select the type of pencil you want to use, and </a:t>
            </a:r>
            <a:r>
              <a:rPr lang="en-US" sz="2800" b="1" dirty="0">
                <a:solidFill>
                  <a:srgbClr val="002060"/>
                </a:solidFill>
              </a:rPr>
              <a:t>write with Apple Pencil on iPad or stylus pen on Samsung device</a:t>
            </a:r>
            <a:r>
              <a:rPr lang="en-US" sz="2800" dirty="0">
                <a:solidFill>
                  <a:srgbClr val="002060"/>
                </a:solidFill>
              </a:rPr>
              <a:t>.</a:t>
            </a:r>
          </a:p>
          <a:p>
            <a:r>
              <a:rPr lang="en-US" sz="2800" dirty="0">
                <a:solidFill>
                  <a:srgbClr val="002060"/>
                </a:solidFill>
              </a:rPr>
              <a:t>You can display other materials on the remainder of the screen that can be seen by the students.</a:t>
            </a:r>
          </a:p>
          <a:p>
            <a:r>
              <a:rPr lang="en-US" sz="2800" dirty="0">
                <a:solidFill>
                  <a:srgbClr val="002060"/>
                </a:solidFill>
              </a:rPr>
              <a:t>Pictures on the next page show the set up.</a:t>
            </a:r>
          </a:p>
        </p:txBody>
      </p:sp>
    </p:spTree>
    <p:extLst>
      <p:ext uri="{BB962C8B-B14F-4D97-AF65-F5344CB8AC3E}">
        <p14:creationId xmlns:p14="http://schemas.microsoft.com/office/powerpoint/2010/main" val="124415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9C95-80C6-E948-8169-2A2848F7A6C6}"/>
              </a:ext>
            </a:extLst>
          </p:cNvPr>
          <p:cNvSpPr>
            <a:spLocks noGrp="1"/>
          </p:cNvSpPr>
          <p:nvPr>
            <p:ph type="title"/>
          </p:nvPr>
        </p:nvSpPr>
        <p:spPr>
          <a:xfrm>
            <a:off x="395099" y="139852"/>
            <a:ext cx="10828713" cy="1400530"/>
          </a:xfrm>
        </p:spPr>
        <p:txBody>
          <a:bodyPr/>
          <a:lstStyle/>
          <a:p>
            <a:r>
              <a:rPr lang="en-US" sz="4400" b="1" dirty="0">
                <a:ln w="12700">
                  <a:solidFill>
                    <a:schemeClr val="accent3">
                      <a:lumMod val="50000"/>
                    </a:schemeClr>
                  </a:solidFill>
                  <a:prstDash val="solid"/>
                </a:ln>
                <a:effectLst>
                  <a:innerShdw blurRad="177800">
                    <a:schemeClr val="accent3">
                      <a:lumMod val="50000"/>
                    </a:schemeClr>
                  </a:innerShdw>
                </a:effectLst>
              </a:rPr>
              <a:t>Samsung Note 6 Mirrored to Windows Computer</a:t>
            </a:r>
            <a:endParaRPr lang="en-US" dirty="0"/>
          </a:p>
        </p:txBody>
      </p:sp>
      <p:pic>
        <p:nvPicPr>
          <p:cNvPr id="5" name="Content Placeholder 4" descr="A picture containing text, indoor, computer, electronics&#10;&#10;Description automatically generated">
            <a:extLst>
              <a:ext uri="{FF2B5EF4-FFF2-40B4-BE49-F238E27FC236}">
                <a16:creationId xmlns:a16="http://schemas.microsoft.com/office/drawing/2014/main" id="{EDEF7805-7F67-5E4F-8CF3-C04F523FE8E0}"/>
              </a:ext>
            </a:extLst>
          </p:cNvPr>
          <p:cNvPicPr>
            <a:picLocks noGrp="1" noChangeAspect="1"/>
          </p:cNvPicPr>
          <p:nvPr>
            <p:ph idx="1"/>
          </p:nvPr>
        </p:nvPicPr>
        <p:blipFill>
          <a:blip r:embed="rId2"/>
          <a:stretch>
            <a:fillRect/>
          </a:stretch>
        </p:blipFill>
        <p:spPr>
          <a:xfrm>
            <a:off x="395100" y="1673954"/>
            <a:ext cx="4768572" cy="3576429"/>
          </a:xfrm>
        </p:spPr>
      </p:pic>
      <p:pic>
        <p:nvPicPr>
          <p:cNvPr id="7" name="Picture 6" descr="A calculator and a pen on a desk&#10;&#10;Description automatically generated with medium confidence">
            <a:extLst>
              <a:ext uri="{FF2B5EF4-FFF2-40B4-BE49-F238E27FC236}">
                <a16:creationId xmlns:a16="http://schemas.microsoft.com/office/drawing/2014/main" id="{C4CB2DEC-887C-B14C-9CDE-FC39238D86D0}"/>
              </a:ext>
            </a:extLst>
          </p:cNvPr>
          <p:cNvPicPr>
            <a:picLocks noChangeAspect="1"/>
          </p:cNvPicPr>
          <p:nvPr/>
        </p:nvPicPr>
        <p:blipFill>
          <a:blip r:embed="rId3"/>
          <a:stretch>
            <a:fillRect/>
          </a:stretch>
        </p:blipFill>
        <p:spPr>
          <a:xfrm>
            <a:off x="5916706" y="2034361"/>
            <a:ext cx="4201834" cy="3151376"/>
          </a:xfrm>
          <a:prstGeom prst="rect">
            <a:avLst/>
          </a:prstGeom>
        </p:spPr>
      </p:pic>
      <p:sp>
        <p:nvSpPr>
          <p:cNvPr id="6" name="TextBox 5">
            <a:extLst>
              <a:ext uri="{FF2B5EF4-FFF2-40B4-BE49-F238E27FC236}">
                <a16:creationId xmlns:a16="http://schemas.microsoft.com/office/drawing/2014/main" id="{295D7344-474C-9040-8045-F142B5E8015A}"/>
              </a:ext>
            </a:extLst>
          </p:cNvPr>
          <p:cNvSpPr txBox="1"/>
          <p:nvPr/>
        </p:nvSpPr>
        <p:spPr>
          <a:xfrm>
            <a:off x="438785" y="5457678"/>
            <a:ext cx="11161543" cy="1200329"/>
          </a:xfrm>
          <a:prstGeom prst="rect">
            <a:avLst/>
          </a:prstGeom>
          <a:solidFill>
            <a:schemeClr val="accent4">
              <a:lumMod val="20000"/>
              <a:lumOff val="80000"/>
            </a:schemeClr>
          </a:solidFill>
        </p:spPr>
        <p:txBody>
          <a:bodyPr wrap="square" rtlCol="0">
            <a:spAutoFit/>
          </a:bodyPr>
          <a:lstStyle/>
          <a:p>
            <a:r>
              <a:rPr lang="en-US" sz="2400" dirty="0">
                <a:solidFill>
                  <a:srgbClr val="002060"/>
                </a:solidFill>
              </a:rPr>
              <a:t>Screen of Samsung Note 6 is mirrored to a portion of the computer screen. “Notes” software is running on Samsung tablet. It allows you to handwrite, draw, erase etc.</a:t>
            </a:r>
          </a:p>
        </p:txBody>
      </p:sp>
    </p:spTree>
    <p:extLst>
      <p:ext uri="{BB962C8B-B14F-4D97-AF65-F5344CB8AC3E}">
        <p14:creationId xmlns:p14="http://schemas.microsoft.com/office/powerpoint/2010/main" val="66346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9EB683A-4C34-F24E-B9EE-2B0BDDFF93AD}"/>
              </a:ext>
            </a:extLst>
          </p:cNvPr>
          <p:cNvSpPr>
            <a:spLocks noGrp="1"/>
          </p:cNvSpPr>
          <p:nvPr>
            <p:ph type="title"/>
          </p:nvPr>
        </p:nvSpPr>
        <p:spPr>
          <a:xfrm>
            <a:off x="418427" y="334237"/>
            <a:ext cx="9181185" cy="1189985"/>
          </a:xfrm>
        </p:spPr>
        <p:txBody>
          <a:bodyPr vert="horz" lIns="91440" tIns="45720" rIns="91440" bIns="45720" rtlCol="0" anchor="b">
            <a:normAutofit/>
          </a:bodyPr>
          <a:lstStyle/>
          <a:p>
            <a:pPr>
              <a:lnSpc>
                <a:spcPct val="90000"/>
              </a:lnSpc>
            </a:pPr>
            <a:r>
              <a:rPr lang="en-US" sz="3800" b="1" dirty="0">
                <a:ln w="12700">
                  <a:solidFill>
                    <a:schemeClr val="accent3">
                      <a:lumMod val="50000"/>
                    </a:schemeClr>
                  </a:solidFill>
                  <a:prstDash val="solid"/>
                </a:ln>
                <a:effectLst>
                  <a:innerShdw blurRad="177800">
                    <a:schemeClr val="accent3">
                      <a:lumMod val="50000"/>
                    </a:schemeClr>
                  </a:innerShdw>
                </a:effectLst>
              </a:rPr>
              <a:t>iPad device Mirrored to Windows Computer</a:t>
            </a:r>
          </a:p>
        </p:txBody>
      </p:sp>
      <p:pic>
        <p:nvPicPr>
          <p:cNvPr id="7" name="Picture 6" descr="A picture containing text, table, indoor, electronics&#10;&#10;Description automatically generated">
            <a:extLst>
              <a:ext uri="{FF2B5EF4-FFF2-40B4-BE49-F238E27FC236}">
                <a16:creationId xmlns:a16="http://schemas.microsoft.com/office/drawing/2014/main" id="{9C175220-B94C-BB4F-8825-A6DA198D3421}"/>
              </a:ext>
            </a:extLst>
          </p:cNvPr>
          <p:cNvPicPr>
            <a:picLocks noChangeAspect="1"/>
          </p:cNvPicPr>
          <p:nvPr/>
        </p:nvPicPr>
        <p:blipFill rotWithShape="1">
          <a:blip r:embed="rId7"/>
          <a:srcRect l="5955" r="-1" b="-1"/>
          <a:stretch/>
        </p:blipFill>
        <p:spPr>
          <a:xfrm>
            <a:off x="7255980" y="1475644"/>
            <a:ext cx="4517593" cy="3602736"/>
          </a:xfrm>
          <a:prstGeom prst="rect">
            <a:avLst/>
          </a:prstGeom>
          <a:effectLst>
            <a:outerShdw blurRad="50800" dist="38100" dir="5400000" algn="t" rotWithShape="0">
              <a:prstClr val="black">
                <a:alpha val="43000"/>
              </a:prstClr>
            </a:outerShdw>
          </a:effectLst>
        </p:spPr>
      </p:pic>
      <p:pic>
        <p:nvPicPr>
          <p:cNvPr id="5" name="Content Placeholder 4" descr="A computer on a desk&#10;&#10;Description automatically generated with low confidence">
            <a:extLst>
              <a:ext uri="{FF2B5EF4-FFF2-40B4-BE49-F238E27FC236}">
                <a16:creationId xmlns:a16="http://schemas.microsoft.com/office/drawing/2014/main" id="{93FFDC2D-3005-DC42-9ADE-0D940E67609A}"/>
              </a:ext>
            </a:extLst>
          </p:cNvPr>
          <p:cNvPicPr>
            <a:picLocks noGrp="1" noChangeAspect="1"/>
          </p:cNvPicPr>
          <p:nvPr>
            <p:ph idx="1"/>
          </p:nvPr>
        </p:nvPicPr>
        <p:blipFill rotWithShape="1">
          <a:blip r:embed="rId8"/>
          <a:srcRect r="5954" b="-1"/>
          <a:stretch/>
        </p:blipFill>
        <p:spPr>
          <a:xfrm>
            <a:off x="1233972" y="1475644"/>
            <a:ext cx="4742573" cy="3782156"/>
          </a:xfrm>
          <a:prstGeom prst="rect">
            <a:avLst/>
          </a:prstGeom>
          <a:effectLst>
            <a:outerShdw blurRad="50800" dist="38100" dir="5400000" algn="t" rotWithShape="0">
              <a:prstClr val="black">
                <a:alpha val="43000"/>
              </a:prstClr>
            </a:outerShdw>
          </a:effectLst>
        </p:spPr>
      </p:pic>
      <p:sp>
        <p:nvSpPr>
          <p:cNvPr id="3" name="TextBox 2">
            <a:extLst>
              <a:ext uri="{FF2B5EF4-FFF2-40B4-BE49-F238E27FC236}">
                <a16:creationId xmlns:a16="http://schemas.microsoft.com/office/drawing/2014/main" id="{94FC725C-F55C-7743-8D23-E9FBB59C375F}"/>
              </a:ext>
            </a:extLst>
          </p:cNvPr>
          <p:cNvSpPr txBox="1"/>
          <p:nvPr/>
        </p:nvSpPr>
        <p:spPr>
          <a:xfrm>
            <a:off x="717177" y="5458556"/>
            <a:ext cx="10910532" cy="830997"/>
          </a:xfrm>
          <a:prstGeom prst="rect">
            <a:avLst/>
          </a:prstGeom>
          <a:solidFill>
            <a:schemeClr val="accent4">
              <a:lumMod val="20000"/>
              <a:lumOff val="80000"/>
            </a:schemeClr>
          </a:solidFill>
        </p:spPr>
        <p:txBody>
          <a:bodyPr wrap="square" rtlCol="0">
            <a:spAutoFit/>
          </a:bodyPr>
          <a:lstStyle/>
          <a:p>
            <a:r>
              <a:rPr lang="en-US" sz="2400" dirty="0">
                <a:solidFill>
                  <a:srgbClr val="002060"/>
                </a:solidFill>
              </a:rPr>
              <a:t>Screen of iPad is mirrored to a portion of the computer screen. “Notes” software is running on iPad. It allows you to handwrite, draw, erase etc.</a:t>
            </a:r>
          </a:p>
        </p:txBody>
      </p:sp>
    </p:spTree>
    <p:extLst>
      <p:ext uri="{BB962C8B-B14F-4D97-AF65-F5344CB8AC3E}">
        <p14:creationId xmlns:p14="http://schemas.microsoft.com/office/powerpoint/2010/main" val="2626795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9D37-109D-6D4E-81BD-A183DBBF239A}"/>
              </a:ext>
            </a:extLst>
          </p:cNvPr>
          <p:cNvSpPr>
            <a:spLocks noGrp="1"/>
          </p:cNvSpPr>
          <p:nvPr>
            <p:ph type="title"/>
          </p:nvPr>
        </p:nvSpPr>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FFFF00"/>
                </a:solidFill>
              </a:rPr>
              <a:t>Comparisons</a:t>
            </a:r>
          </a:p>
        </p:txBody>
      </p:sp>
      <p:sp>
        <p:nvSpPr>
          <p:cNvPr id="3" name="Content Placeholder 2">
            <a:extLst>
              <a:ext uri="{FF2B5EF4-FFF2-40B4-BE49-F238E27FC236}">
                <a16:creationId xmlns:a16="http://schemas.microsoft.com/office/drawing/2014/main" id="{6C4E0767-4BFE-AB4C-B0F9-6BA09AA9A2A1}"/>
              </a:ext>
            </a:extLst>
          </p:cNvPr>
          <p:cNvSpPr>
            <a:spLocks noGrp="1"/>
          </p:cNvSpPr>
          <p:nvPr>
            <p:ph idx="1"/>
          </p:nvPr>
        </p:nvSpPr>
        <p:spPr>
          <a:xfrm>
            <a:off x="1104293" y="1447436"/>
            <a:ext cx="10051387" cy="5065124"/>
          </a:xfrm>
          <a:solidFill>
            <a:schemeClr val="accent4">
              <a:lumMod val="20000"/>
              <a:lumOff val="80000"/>
            </a:schemeClr>
          </a:solidFill>
        </p:spPr>
        <p:txBody>
          <a:bodyPr>
            <a:normAutofit fontScale="92500"/>
          </a:bodyPr>
          <a:lstStyle/>
          <a:p>
            <a:r>
              <a:rPr lang="en-US" sz="2400" dirty="0">
                <a:solidFill>
                  <a:schemeClr val="bg1"/>
                </a:solidFill>
              </a:rPr>
              <a:t>The </a:t>
            </a:r>
            <a:r>
              <a:rPr lang="en-US" sz="2400" b="1" dirty="0">
                <a:solidFill>
                  <a:schemeClr val="bg1"/>
                </a:solidFill>
              </a:rPr>
              <a:t>iMac and iPad combination allows you to reshape and resize </a:t>
            </a:r>
            <a:r>
              <a:rPr lang="en-US" sz="2400" dirty="0">
                <a:solidFill>
                  <a:schemeClr val="bg1"/>
                </a:solidFill>
              </a:rPr>
              <a:t>the portion of the screen used for writing. The other setup doesn’t.</a:t>
            </a:r>
          </a:p>
          <a:p>
            <a:r>
              <a:rPr lang="en-US" sz="2400" dirty="0">
                <a:solidFill>
                  <a:schemeClr val="bg1"/>
                </a:solidFill>
              </a:rPr>
              <a:t>In the </a:t>
            </a:r>
            <a:r>
              <a:rPr lang="en-US" sz="2400" b="1" dirty="0">
                <a:solidFill>
                  <a:schemeClr val="bg1"/>
                </a:solidFill>
              </a:rPr>
              <a:t>Windows set up, the size of the display of the tablet-screen on the computer screen is smaller than we would like</a:t>
            </a:r>
            <a:r>
              <a:rPr lang="en-US" sz="2400" dirty="0">
                <a:solidFill>
                  <a:schemeClr val="bg1"/>
                </a:solidFill>
              </a:rPr>
              <a:t>. But it cannot be re-sized.</a:t>
            </a:r>
          </a:p>
          <a:p>
            <a:r>
              <a:rPr lang="en-US" sz="2400" dirty="0">
                <a:solidFill>
                  <a:schemeClr val="bg1"/>
                </a:solidFill>
              </a:rPr>
              <a:t>In the Windows set up, the </a:t>
            </a:r>
            <a:r>
              <a:rPr lang="en-US" sz="2400" b="1" dirty="0">
                <a:solidFill>
                  <a:schemeClr val="bg1"/>
                </a:solidFill>
              </a:rPr>
              <a:t>display of your writing on the device transmitted to the computer screen is not very sharp</a:t>
            </a:r>
            <a:r>
              <a:rPr lang="en-US" sz="2400" dirty="0">
                <a:solidFill>
                  <a:schemeClr val="bg1"/>
                </a:solidFill>
              </a:rPr>
              <a:t>, particularly with iPad.</a:t>
            </a:r>
          </a:p>
          <a:p>
            <a:r>
              <a:rPr lang="en-US" sz="2400" b="1" dirty="0">
                <a:solidFill>
                  <a:schemeClr val="bg1"/>
                </a:solidFill>
              </a:rPr>
              <a:t>For the Windows </a:t>
            </a:r>
            <a:r>
              <a:rPr lang="en-US" sz="2400" dirty="0">
                <a:solidFill>
                  <a:schemeClr val="bg1"/>
                </a:solidFill>
              </a:rPr>
              <a:t>set up </a:t>
            </a:r>
            <a:r>
              <a:rPr lang="en-US" sz="2400" b="1" dirty="0">
                <a:solidFill>
                  <a:schemeClr val="bg1"/>
                </a:solidFill>
              </a:rPr>
              <a:t>Samsung tablet screen mirroring works better than iPad screen mirroring</a:t>
            </a:r>
            <a:r>
              <a:rPr lang="en-US" sz="2400" dirty="0">
                <a:solidFill>
                  <a:schemeClr val="bg1"/>
                </a:solidFill>
              </a:rPr>
              <a:t>.</a:t>
            </a:r>
          </a:p>
          <a:p>
            <a:r>
              <a:rPr lang="en-US" sz="2400" dirty="0">
                <a:solidFill>
                  <a:schemeClr val="bg1"/>
                </a:solidFill>
              </a:rPr>
              <a:t>I didn’t try any screen mirroring software that costs money (for example, “Super Display”). There may be one that works for Windows better than </a:t>
            </a:r>
            <a:r>
              <a:rPr lang="en-US" sz="2400" dirty="0" err="1">
                <a:solidFill>
                  <a:schemeClr val="bg1"/>
                </a:solidFill>
              </a:rPr>
              <a:t>LetsView</a:t>
            </a:r>
            <a:r>
              <a:rPr lang="en-US" sz="2400" dirty="0">
                <a:solidFill>
                  <a:schemeClr val="bg1"/>
                </a:solidFill>
              </a:rPr>
              <a:t>. Research it yourself.</a:t>
            </a:r>
          </a:p>
        </p:txBody>
      </p:sp>
    </p:spTree>
    <p:extLst>
      <p:ext uri="{BB962C8B-B14F-4D97-AF65-F5344CB8AC3E}">
        <p14:creationId xmlns:p14="http://schemas.microsoft.com/office/powerpoint/2010/main" val="316627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AADC-076A-A941-AF63-592C82B4A824}"/>
              </a:ext>
            </a:extLst>
          </p:cNvPr>
          <p:cNvSpPr>
            <a:spLocks noGrp="1"/>
          </p:cNvSpPr>
          <p:nvPr>
            <p:ph type="title"/>
          </p:nvPr>
        </p:nvSpPr>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4800" b="1" dirty="0">
                <a:ln/>
                <a:solidFill>
                  <a:schemeClr val="accent3"/>
                </a:solidFill>
              </a:rPr>
              <a:t>Thank you for joining this presentation.</a:t>
            </a:r>
          </a:p>
        </p:txBody>
      </p:sp>
      <p:sp>
        <p:nvSpPr>
          <p:cNvPr id="3" name="Content Placeholder 2">
            <a:extLst>
              <a:ext uri="{FF2B5EF4-FFF2-40B4-BE49-F238E27FC236}">
                <a16:creationId xmlns:a16="http://schemas.microsoft.com/office/drawing/2014/main" id="{A626D487-5284-4941-B695-6A16D0A5A428}"/>
              </a:ext>
            </a:extLst>
          </p:cNvPr>
          <p:cNvSpPr>
            <a:spLocks noGrp="1"/>
          </p:cNvSpPr>
          <p:nvPr>
            <p:ph idx="1"/>
          </p:nvPr>
        </p:nvSpPr>
        <p:spPr>
          <a:xfrm>
            <a:off x="1033290" y="2226365"/>
            <a:ext cx="9404723" cy="3606291"/>
          </a:xfrm>
          <a:gradFill>
            <a:gsLst>
              <a:gs pos="0">
                <a:schemeClr val="tx1">
                  <a:lumMod val="95000"/>
                </a:schemeClr>
              </a:gs>
              <a:gs pos="69000">
                <a:schemeClr val="accent4">
                  <a:lumMod val="60000"/>
                  <a:lumOff val="40000"/>
                </a:schemeClr>
              </a:gs>
              <a:gs pos="70000">
                <a:schemeClr val="accent4">
                  <a:lumMod val="56000"/>
                  <a:lumOff val="44000"/>
                </a:schemeClr>
              </a:gs>
              <a:gs pos="99000">
                <a:schemeClr val="accent4"/>
              </a:gs>
            </a:gsLst>
            <a:lin ang="5400000" scaled="1"/>
          </a:gradFill>
        </p:spPr>
        <p:txBody>
          <a:bodyPr>
            <a:normAutofit lnSpcReduction="10000"/>
          </a:bodyPr>
          <a:lstStyle/>
          <a:p>
            <a:r>
              <a:rPr lang="en-US" sz="2800" dirty="0">
                <a:solidFill>
                  <a:srgbClr val="002060"/>
                </a:solidFill>
              </a:rPr>
              <a:t>Feel free to email me if you want </a:t>
            </a:r>
            <a:r>
              <a:rPr lang="en-US" sz="2800" b="1" dirty="0">
                <a:solidFill>
                  <a:srgbClr val="002060"/>
                </a:solidFill>
              </a:rPr>
              <a:t>a copy of this power point presentation</a:t>
            </a:r>
            <a:r>
              <a:rPr lang="en-US" sz="2800" dirty="0">
                <a:solidFill>
                  <a:srgbClr val="002060"/>
                </a:solidFill>
              </a:rPr>
              <a:t> or </a:t>
            </a:r>
            <a:r>
              <a:rPr lang="en-US" sz="2800" b="1" dirty="0">
                <a:solidFill>
                  <a:srgbClr val="002060"/>
                </a:solidFill>
              </a:rPr>
              <a:t>if you need my help in setting up your computer system</a:t>
            </a:r>
            <a:r>
              <a:rPr lang="en-US" sz="2800" dirty="0">
                <a:solidFill>
                  <a:srgbClr val="002060"/>
                </a:solidFill>
              </a:rPr>
              <a:t> for remote teaching.</a:t>
            </a:r>
          </a:p>
          <a:p>
            <a:r>
              <a:rPr lang="en-US" sz="2800" dirty="0">
                <a:solidFill>
                  <a:srgbClr val="002060"/>
                </a:solidFill>
              </a:rPr>
              <a:t>My email address is: </a:t>
            </a:r>
            <a:r>
              <a:rPr lang="en-US" sz="2800" b="1" dirty="0">
                <a:solidFill>
                  <a:srgbClr val="002060"/>
                </a:solidFill>
                <a:hlinkClick r:id="rId2">
                  <a:extLst>
                    <a:ext uri="{A12FA001-AC4F-418D-AE19-62706E023703}">
                      <ahyp:hlinkClr xmlns:ahyp="http://schemas.microsoft.com/office/drawing/2018/hyperlinkcolor" val="tx"/>
                    </a:ext>
                  </a:extLst>
                </a:hlinkClick>
              </a:rPr>
              <a:t>tkugan@jjay.cuny.edu</a:t>
            </a:r>
            <a:r>
              <a:rPr lang="en-US" sz="2800" dirty="0">
                <a:solidFill>
                  <a:srgbClr val="002060"/>
                </a:solidFill>
              </a:rPr>
              <a:t>.</a:t>
            </a:r>
          </a:p>
          <a:p>
            <a:r>
              <a:rPr lang="en-US" sz="2800" dirty="0">
                <a:solidFill>
                  <a:srgbClr val="002060"/>
                </a:solidFill>
              </a:rPr>
              <a:t>If you like to get a copy or link to the video of this presentation, send an email request the organizers of FDD.</a:t>
            </a:r>
          </a:p>
        </p:txBody>
      </p:sp>
    </p:spTree>
    <p:extLst>
      <p:ext uri="{BB962C8B-B14F-4D97-AF65-F5344CB8AC3E}">
        <p14:creationId xmlns:p14="http://schemas.microsoft.com/office/powerpoint/2010/main" val="337034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C0D9C3-1040-C244-A6F4-3B030A48F9D2}"/>
              </a:ext>
            </a:extLst>
          </p:cNvPr>
          <p:cNvSpPr>
            <a:spLocks noGrp="1"/>
          </p:cNvSpPr>
          <p:nvPr>
            <p:ph idx="1"/>
          </p:nvPr>
        </p:nvSpPr>
        <p:spPr>
          <a:xfrm>
            <a:off x="1103312" y="3429001"/>
            <a:ext cx="8946541" cy="235396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scene3d>
              <a:camera prst="orthographicFront"/>
              <a:lightRig rig="soft" dir="t">
                <a:rot lat="0" lon="0" rev="15600000"/>
              </a:lightRig>
            </a:scene3d>
            <a:sp3d extrusionH="57150" prstMaterial="softEdge">
              <a:bevelT w="25400" h="38100"/>
            </a:sp3d>
          </a:bodyPr>
          <a:lstStyle/>
          <a:p>
            <a:pPr>
              <a:lnSpc>
                <a:spcPct val="150000"/>
              </a:lnSpc>
            </a:pPr>
            <a:r>
              <a:rPr lang="en-US" sz="2800" b="1" dirty="0">
                <a:ln/>
                <a:solidFill>
                  <a:schemeClr val="accent2"/>
                </a:solidFill>
              </a:rPr>
              <a:t>Hear us speaking.</a:t>
            </a:r>
          </a:p>
          <a:p>
            <a:pPr>
              <a:lnSpc>
                <a:spcPct val="150000"/>
              </a:lnSpc>
            </a:pPr>
            <a:r>
              <a:rPr lang="en-US" sz="2800" b="1" dirty="0">
                <a:ln/>
                <a:solidFill>
                  <a:schemeClr val="accent2"/>
                </a:solidFill>
              </a:rPr>
              <a:t>See the material displayed on our screen</a:t>
            </a:r>
          </a:p>
          <a:p>
            <a:pPr>
              <a:lnSpc>
                <a:spcPct val="150000"/>
              </a:lnSpc>
            </a:pPr>
            <a:r>
              <a:rPr lang="en-US" sz="2800" b="1" dirty="0">
                <a:ln/>
                <a:solidFill>
                  <a:schemeClr val="accent2"/>
                </a:solidFill>
              </a:rPr>
              <a:t>See us writing on the </a:t>
            </a:r>
            <a:r>
              <a:rPr lang="en-US" sz="2800" b="1" dirty="0">
                <a:ln/>
                <a:solidFill>
                  <a:srgbClr val="C00000"/>
                </a:solidFill>
              </a:rPr>
              <a:t>white board of Zoom</a:t>
            </a:r>
            <a:r>
              <a:rPr lang="en-US" sz="2800" b="1" dirty="0">
                <a:ln/>
                <a:solidFill>
                  <a:schemeClr val="accent2"/>
                </a:solidFill>
              </a:rPr>
              <a:t>.</a:t>
            </a:r>
          </a:p>
        </p:txBody>
      </p:sp>
      <p:sp>
        <p:nvSpPr>
          <p:cNvPr id="4" name="Rectangle 3">
            <a:extLst>
              <a:ext uri="{FF2B5EF4-FFF2-40B4-BE49-F238E27FC236}">
                <a16:creationId xmlns:a16="http://schemas.microsoft.com/office/drawing/2014/main" id="{CCFEE2AA-182B-004A-8BCC-A70FD6B71BC3}"/>
              </a:ext>
            </a:extLst>
          </p:cNvPr>
          <p:cNvSpPr/>
          <p:nvPr/>
        </p:nvSpPr>
        <p:spPr>
          <a:xfrm>
            <a:off x="612605" y="609601"/>
            <a:ext cx="8347157"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Zoom Class Presentation</a:t>
            </a:r>
          </a:p>
        </p:txBody>
      </p:sp>
      <p:sp>
        <p:nvSpPr>
          <p:cNvPr id="7" name="TextBox 6">
            <a:extLst>
              <a:ext uri="{FF2B5EF4-FFF2-40B4-BE49-F238E27FC236}">
                <a16:creationId xmlns:a16="http://schemas.microsoft.com/office/drawing/2014/main" id="{4F6DA33C-9189-314E-81A7-D5697600068B}"/>
              </a:ext>
            </a:extLst>
          </p:cNvPr>
          <p:cNvSpPr txBox="1"/>
          <p:nvPr/>
        </p:nvSpPr>
        <p:spPr>
          <a:xfrm>
            <a:off x="1103312" y="1729946"/>
            <a:ext cx="9634710" cy="1077218"/>
          </a:xfrm>
          <a:prstGeom prst="rect">
            <a:avLst/>
          </a:prstGeom>
          <a:noFill/>
        </p:spPr>
        <p:txBody>
          <a:bodyPr wrap="square" rtlCol="0">
            <a:spAutoFit/>
          </a:bodyPr>
          <a:lstStyle/>
          <a:p>
            <a:r>
              <a:rPr lang="en-US" sz="3200" dirty="0"/>
              <a:t>In a Zoom class presentation with shared screen, students can</a:t>
            </a:r>
          </a:p>
        </p:txBody>
      </p:sp>
    </p:spTree>
    <p:extLst>
      <p:ext uri="{BB962C8B-B14F-4D97-AF65-F5344CB8AC3E}">
        <p14:creationId xmlns:p14="http://schemas.microsoft.com/office/powerpoint/2010/main" val="3917108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3C97-D190-5542-8DA2-0C649A04E082}"/>
              </a:ext>
            </a:extLst>
          </p:cNvPr>
          <p:cNvSpPr>
            <a:spLocks noGrp="1"/>
          </p:cNvSpPr>
          <p:nvPr>
            <p:ph type="title"/>
          </p:nvPr>
        </p:nvSpPr>
        <p:spPr/>
        <p:txBody>
          <a:bodyPr/>
          <a:lstStyle/>
          <a:p>
            <a:r>
              <a:rPr lang="en-US" b="1" dirty="0">
                <a:ln w="9525">
                  <a:solidFill>
                    <a:schemeClr val="bg1"/>
                  </a:solidFill>
                  <a:prstDash val="solid"/>
                </a:ln>
                <a:solidFill>
                  <a:schemeClr val="accent3"/>
                </a:solidFill>
                <a:effectLst>
                  <a:outerShdw blurRad="12700" dist="38100" dir="2700000" algn="tl" rotWithShape="0">
                    <a:schemeClr val="bg1">
                      <a:lumMod val="50000"/>
                    </a:schemeClr>
                  </a:outerShdw>
                </a:effectLst>
              </a:rPr>
              <a:t>Problem with Writing on the White Board of Zoom</a:t>
            </a:r>
          </a:p>
        </p:txBody>
      </p:sp>
      <p:sp>
        <p:nvSpPr>
          <p:cNvPr id="3" name="Content Placeholder 2">
            <a:extLst>
              <a:ext uri="{FF2B5EF4-FFF2-40B4-BE49-F238E27FC236}">
                <a16:creationId xmlns:a16="http://schemas.microsoft.com/office/drawing/2014/main" id="{946D95E9-6175-2647-A104-9398C477B943}"/>
              </a:ext>
            </a:extLst>
          </p:cNvPr>
          <p:cNvSpPr>
            <a:spLocks noGrp="1"/>
          </p:cNvSpPr>
          <p:nvPr>
            <p:ph idx="1"/>
          </p:nvPr>
        </p:nvSpPr>
        <p:spPr>
          <a:xfrm>
            <a:off x="1104292" y="2656702"/>
            <a:ext cx="9893221" cy="3113903"/>
          </a:xfrm>
          <a:solidFill>
            <a:schemeClr val="accent4">
              <a:lumMod val="40000"/>
              <a:lumOff val="60000"/>
            </a:schemeClr>
          </a:solidFill>
          <a:ln w="28575">
            <a:solidFill>
              <a:schemeClr val="tx1"/>
            </a:solidFill>
          </a:ln>
        </p:spPr>
        <p:txBody>
          <a:bodyPr>
            <a:noAutofit/>
          </a:bodyPr>
          <a:lstStyle/>
          <a:p>
            <a:r>
              <a:rPr lang="en-US" sz="3200" dirty="0">
                <a:solidFill>
                  <a:schemeClr val="accent1"/>
                </a:solidFill>
              </a:rPr>
              <a:t>We have to </a:t>
            </a:r>
            <a:r>
              <a:rPr lang="en-US" sz="3200" b="1" dirty="0">
                <a:solidFill>
                  <a:schemeClr val="accent1"/>
                </a:solidFill>
              </a:rPr>
              <a:t>either type or write by moving the mouse</a:t>
            </a:r>
            <a:r>
              <a:rPr lang="en-US" sz="3200" dirty="0">
                <a:solidFill>
                  <a:schemeClr val="accent1"/>
                </a:solidFill>
              </a:rPr>
              <a:t>.</a:t>
            </a:r>
          </a:p>
          <a:p>
            <a:r>
              <a:rPr lang="en-US" sz="3200" b="1" dirty="0">
                <a:solidFill>
                  <a:schemeClr val="accent1"/>
                </a:solidFill>
              </a:rPr>
              <a:t>Both are slower </a:t>
            </a:r>
            <a:r>
              <a:rPr lang="en-US" sz="3200" dirty="0">
                <a:solidFill>
                  <a:schemeClr val="accent1"/>
                </a:solidFill>
              </a:rPr>
              <a:t>than free-hand-writing for most of us. </a:t>
            </a:r>
          </a:p>
          <a:p>
            <a:r>
              <a:rPr lang="en-US" sz="3200" dirty="0">
                <a:solidFill>
                  <a:schemeClr val="accent1"/>
                </a:solidFill>
              </a:rPr>
              <a:t>Writing with mouse is cumbersome.</a:t>
            </a:r>
          </a:p>
        </p:txBody>
      </p:sp>
    </p:spTree>
    <p:extLst>
      <p:ext uri="{BB962C8B-B14F-4D97-AF65-F5344CB8AC3E}">
        <p14:creationId xmlns:p14="http://schemas.microsoft.com/office/powerpoint/2010/main" val="74099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E96A-65EB-3D4F-BB32-8A5FB075023B}"/>
              </a:ext>
            </a:extLst>
          </p:cNvPr>
          <p:cNvSpPr>
            <a:spLocks noGrp="1"/>
          </p:cNvSpPr>
          <p:nvPr>
            <p:ph type="title"/>
          </p:nvPr>
        </p:nvSpPr>
        <p:spPr>
          <a:xfrm>
            <a:off x="646111" y="452718"/>
            <a:ext cx="9404723" cy="931239"/>
          </a:xfrm>
        </p:spPr>
        <p:txBody>
          <a:bodyPr/>
          <a:lstStyle/>
          <a:p>
            <a:r>
              <a:rPr lang="en-US" sz="4800" b="1" dirty="0">
                <a:ln w="13462">
                  <a:solidFill>
                    <a:schemeClr val="bg1"/>
                  </a:solidFill>
                  <a:prstDash val="solid"/>
                </a:ln>
                <a:solidFill>
                  <a:srgbClr val="FFFF00"/>
                </a:solidFill>
                <a:effectLst>
                  <a:outerShdw dist="38100" dir="2700000" algn="bl" rotWithShape="0">
                    <a:schemeClr val="accent5"/>
                  </a:outerShdw>
                </a:effectLst>
              </a:rPr>
              <a:t>Can we write free-hand?</a:t>
            </a:r>
          </a:p>
        </p:txBody>
      </p:sp>
      <p:sp>
        <p:nvSpPr>
          <p:cNvPr id="6" name="TextBox 5">
            <a:extLst>
              <a:ext uri="{FF2B5EF4-FFF2-40B4-BE49-F238E27FC236}">
                <a16:creationId xmlns:a16="http://schemas.microsoft.com/office/drawing/2014/main" id="{F5B40987-F896-6B4D-940B-032CC5FFDBA7}"/>
              </a:ext>
            </a:extLst>
          </p:cNvPr>
          <p:cNvSpPr txBox="1"/>
          <p:nvPr/>
        </p:nvSpPr>
        <p:spPr>
          <a:xfrm>
            <a:off x="683571" y="2115614"/>
            <a:ext cx="10493584" cy="156966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en-US" sz="2400" b="1" spc="50" dirty="0">
                <a:ln w="0"/>
                <a:solidFill>
                  <a:schemeClr val="bg2"/>
                </a:solidFill>
                <a:effectLst>
                  <a:innerShdw blurRad="63500" dist="50800" dir="13500000">
                    <a:srgbClr val="000000">
                      <a:alpha val="50000"/>
                    </a:srgbClr>
                  </a:innerShdw>
                </a:effectLst>
              </a:rPr>
              <a:t>“Mirroring” means displaying a copy of the screen of one device on the screen of another device. One device would be your computer in which Zoom meeting is being held and the other would be a touch-sensitive tablet device.</a:t>
            </a:r>
            <a:endParaRPr lang="en-US" sz="2400" dirty="0"/>
          </a:p>
        </p:txBody>
      </p:sp>
      <p:sp>
        <p:nvSpPr>
          <p:cNvPr id="7" name="TextBox 6">
            <a:extLst>
              <a:ext uri="{FF2B5EF4-FFF2-40B4-BE49-F238E27FC236}">
                <a16:creationId xmlns:a16="http://schemas.microsoft.com/office/drawing/2014/main" id="{B161E9E4-75F8-444B-802D-4C271D36E025}"/>
              </a:ext>
            </a:extLst>
          </p:cNvPr>
          <p:cNvSpPr txBox="1"/>
          <p:nvPr/>
        </p:nvSpPr>
        <p:spPr>
          <a:xfrm>
            <a:off x="646111" y="1383957"/>
            <a:ext cx="5902970" cy="861774"/>
          </a:xfrm>
          <a:prstGeom prst="rect">
            <a:avLst/>
          </a:prstGeom>
          <a:noFill/>
        </p:spPr>
        <p:txBody>
          <a:bodyPr wrap="square" rtlCol="0">
            <a:spAutoFit/>
          </a:bodyPr>
          <a:lstStyle/>
          <a:p>
            <a:r>
              <a:rPr lang="en-US" sz="3200" b="1" dirty="0">
                <a:ln w="0"/>
                <a:solidFill>
                  <a:schemeClr val="accent3">
                    <a:lumMod val="20000"/>
                    <a:lumOff val="80000"/>
                  </a:schemeClr>
                </a:solidFill>
                <a:effectLst>
                  <a:outerShdw blurRad="38100" dist="25400" dir="5400000" algn="ctr" rotWithShape="0">
                    <a:srgbClr val="6E747A">
                      <a:alpha val="43000"/>
                    </a:srgbClr>
                  </a:outerShdw>
                </a:effectLst>
              </a:rPr>
              <a:t>Yes.</a:t>
            </a:r>
            <a:r>
              <a:rPr lang="en-US" sz="3200" dirty="0">
                <a:ln w="0"/>
                <a:solidFill>
                  <a:schemeClr val="accent3">
                    <a:lumMod val="20000"/>
                    <a:lumOff val="80000"/>
                  </a:schemeClr>
                </a:solidFill>
                <a:effectLst>
                  <a:outerShdw blurRad="38100" dist="25400" dir="5400000" algn="ctr" rotWithShape="0">
                    <a:srgbClr val="6E747A">
                      <a:alpha val="43000"/>
                    </a:srgbClr>
                  </a:outerShdw>
                </a:effectLst>
              </a:rPr>
              <a:t> By </a:t>
            </a:r>
            <a:r>
              <a:rPr lang="en-US" sz="3200" b="1" dirty="0">
                <a:ln w="0"/>
                <a:solidFill>
                  <a:schemeClr val="accent3">
                    <a:lumMod val="20000"/>
                    <a:lumOff val="80000"/>
                  </a:schemeClr>
                </a:solidFill>
                <a:effectLst>
                  <a:outerShdw blurRad="38100" dist="25400" dir="5400000" algn="ctr" rotWithShape="0">
                    <a:srgbClr val="6E747A">
                      <a:alpha val="43000"/>
                    </a:srgbClr>
                  </a:outerShdw>
                </a:effectLst>
              </a:rPr>
              <a:t>mirroring</a:t>
            </a:r>
            <a:r>
              <a:rPr lang="en-US" sz="3200" dirty="0">
                <a:ln w="0"/>
                <a:solidFill>
                  <a:schemeClr val="accent3">
                    <a:lumMod val="20000"/>
                    <a:lumOff val="80000"/>
                  </a:schemeClr>
                </a:solidFill>
                <a:effectLst>
                  <a:outerShdw blurRad="38100" dist="25400" dir="5400000" algn="ctr" rotWithShape="0">
                    <a:srgbClr val="6E747A">
                      <a:alpha val="43000"/>
                    </a:srgbClr>
                  </a:outerShdw>
                </a:effectLst>
              </a:rPr>
              <a:t> the screen</a:t>
            </a:r>
            <a:r>
              <a:rPr lang="en-US" sz="3200" b="1" dirty="0">
                <a:ln w="0"/>
                <a:solidFill>
                  <a:schemeClr val="accent3">
                    <a:lumMod val="20000"/>
                    <a:lumOff val="80000"/>
                  </a:schemeClr>
                </a:solidFill>
                <a:effectLst>
                  <a:outerShdw blurRad="38100" dist="25400" dir="5400000" algn="ctr" rotWithShape="0">
                    <a:srgbClr val="6E747A">
                      <a:alpha val="43000"/>
                    </a:srgbClr>
                  </a:outerShdw>
                </a:effectLst>
              </a:rPr>
              <a:t>:</a:t>
            </a:r>
          </a:p>
          <a:p>
            <a:endParaRPr lang="en-US" dirty="0"/>
          </a:p>
        </p:txBody>
      </p:sp>
      <p:sp>
        <p:nvSpPr>
          <p:cNvPr id="8" name="TextBox 7">
            <a:extLst>
              <a:ext uri="{FF2B5EF4-FFF2-40B4-BE49-F238E27FC236}">
                <a16:creationId xmlns:a16="http://schemas.microsoft.com/office/drawing/2014/main" id="{2CA0FD09-F92E-9441-83D0-6FC366368CD9}"/>
              </a:ext>
            </a:extLst>
          </p:cNvPr>
          <p:cNvSpPr txBox="1"/>
          <p:nvPr/>
        </p:nvSpPr>
        <p:spPr>
          <a:xfrm>
            <a:off x="622488" y="3869050"/>
            <a:ext cx="10947024" cy="523220"/>
          </a:xfrm>
          <a:prstGeom prst="rect">
            <a:avLst/>
          </a:prstGeom>
          <a:noFill/>
        </p:spPr>
        <p:txBody>
          <a:bodyPr wrap="square" rtlCol="0">
            <a:spAutoFit/>
          </a:bodyPr>
          <a:lstStyle/>
          <a:p>
            <a:r>
              <a:rPr lang="en-US" sz="2800" dirty="0"/>
              <a:t>And by using a “</a:t>
            </a:r>
            <a:r>
              <a:rPr lang="en-US" sz="2800" b="1" dirty="0"/>
              <a:t>Whiteboard</a:t>
            </a:r>
            <a:r>
              <a:rPr lang="en-US" sz="2800" dirty="0"/>
              <a:t>” software on one of the devices:</a:t>
            </a:r>
          </a:p>
        </p:txBody>
      </p:sp>
      <p:sp>
        <p:nvSpPr>
          <p:cNvPr id="9" name="TextBox 8">
            <a:extLst>
              <a:ext uri="{FF2B5EF4-FFF2-40B4-BE49-F238E27FC236}">
                <a16:creationId xmlns:a16="http://schemas.microsoft.com/office/drawing/2014/main" id="{AE728FFF-4573-9B44-8C73-5A335E16AC1F}"/>
              </a:ext>
            </a:extLst>
          </p:cNvPr>
          <p:cNvSpPr txBox="1"/>
          <p:nvPr/>
        </p:nvSpPr>
        <p:spPr>
          <a:xfrm>
            <a:off x="683570" y="4759822"/>
            <a:ext cx="10493585" cy="1569660"/>
          </a:xfrm>
          <a:prstGeom prst="rect">
            <a:avLst/>
          </a:prstGeom>
          <a:gradFill>
            <a:gsLst>
              <a:gs pos="0">
                <a:schemeClr val="tx1">
                  <a:lumMod val="95000"/>
                </a:schemeClr>
              </a:gs>
              <a:gs pos="36000">
                <a:schemeClr val="accent4">
                  <a:lumMod val="20000"/>
                  <a:lumOff val="80000"/>
                </a:schemeClr>
              </a:gs>
              <a:gs pos="72000">
                <a:schemeClr val="accent4">
                  <a:lumMod val="37000"/>
                  <a:lumOff val="63000"/>
                </a:schemeClr>
              </a:gs>
              <a:gs pos="100000">
                <a:schemeClr val="accent4">
                  <a:lumMod val="20000"/>
                  <a:lumOff val="80000"/>
                </a:schemeClr>
              </a:gs>
            </a:gsLst>
            <a:lin ang="5400000" scaled="1"/>
          </a:gradFill>
        </p:spPr>
        <p:txBody>
          <a:bodyPr wrap="square" rtlCol="0">
            <a:spAutoFit/>
          </a:bodyPr>
          <a:lstStyle/>
          <a:p>
            <a:r>
              <a:rPr lang="en-US" sz="2400" b="1" spc="50" dirty="0">
                <a:ln w="0"/>
                <a:solidFill>
                  <a:schemeClr val="bg2"/>
                </a:solidFill>
                <a:effectLst>
                  <a:innerShdw blurRad="63500" dist="50800" dir="13500000">
                    <a:srgbClr val="000000">
                      <a:alpha val="50000"/>
                    </a:srgbClr>
                  </a:innerShdw>
                </a:effectLst>
              </a:rPr>
              <a:t>A “Whiteboard Software” is one that allows you to handwrite and draw figures with a stylus pen or finger-tip on the touch sensitive device. It would also allow you to do other basic operations such as erasing part or all of the screen.</a:t>
            </a:r>
            <a:endParaRPr lang="en-US" sz="2400" b="1" dirty="0">
              <a:solidFill>
                <a:schemeClr val="accent4">
                  <a:lumMod val="75000"/>
                </a:schemeClr>
              </a:solidFill>
            </a:endParaRPr>
          </a:p>
        </p:txBody>
      </p:sp>
    </p:spTree>
    <p:extLst>
      <p:ext uri="{BB962C8B-B14F-4D97-AF65-F5344CB8AC3E}">
        <p14:creationId xmlns:p14="http://schemas.microsoft.com/office/powerpoint/2010/main" val="161328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DB0D20-E7C2-9842-8408-C12B07CF5C3F}"/>
              </a:ext>
            </a:extLst>
          </p:cNvPr>
          <p:cNvSpPr>
            <a:spLocks noGrp="1"/>
          </p:cNvSpPr>
          <p:nvPr>
            <p:ph idx="1"/>
          </p:nvPr>
        </p:nvSpPr>
        <p:spPr>
          <a:xfrm>
            <a:off x="1103312" y="2052918"/>
            <a:ext cx="9686608" cy="4195481"/>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Autofit/>
          </a:bodyPr>
          <a:lstStyle/>
          <a:p>
            <a:r>
              <a:rPr lang="en-US" sz="2800" b="1" dirty="0">
                <a:ln w="0"/>
                <a:solidFill>
                  <a:schemeClr val="accent1"/>
                </a:solidFill>
                <a:effectLst>
                  <a:outerShdw blurRad="38100" dist="25400" dir="5400000" algn="ctr" rotWithShape="0">
                    <a:srgbClr val="6E747A">
                      <a:alpha val="43000"/>
                    </a:srgbClr>
                  </a:outerShdw>
                </a:effectLst>
              </a:rPr>
              <a:t>“Mirror” your computer screen </a:t>
            </a:r>
            <a:r>
              <a:rPr lang="en-US" sz="2800" dirty="0">
                <a:ln w="0"/>
                <a:solidFill>
                  <a:schemeClr val="accent1"/>
                </a:solidFill>
                <a:effectLst>
                  <a:outerShdw blurRad="38100" dist="25400" dir="5400000" algn="ctr" rotWithShape="0">
                    <a:srgbClr val="6E747A">
                      <a:alpha val="43000"/>
                    </a:srgbClr>
                  </a:outerShdw>
                </a:effectLst>
              </a:rPr>
              <a:t>to a touch-sensitive tablet and </a:t>
            </a:r>
            <a:r>
              <a:rPr lang="en-US" sz="2800" b="1" dirty="0">
                <a:ln w="0"/>
                <a:solidFill>
                  <a:schemeClr val="accent1"/>
                </a:solidFill>
                <a:effectLst>
                  <a:outerShdw blurRad="38100" dist="25400" dir="5400000" algn="ctr" rotWithShape="0">
                    <a:srgbClr val="6E747A">
                      <a:alpha val="43000"/>
                    </a:srgbClr>
                  </a:outerShdw>
                </a:effectLst>
              </a:rPr>
              <a:t>run a white board software on your computer</a:t>
            </a:r>
            <a:r>
              <a:rPr lang="en-US" sz="2800" dirty="0">
                <a:ln w="0"/>
                <a:solidFill>
                  <a:schemeClr val="accent1"/>
                </a:solidFill>
                <a:effectLst>
                  <a:outerShdw blurRad="38100" dist="25400" dir="5400000" algn="ctr" rotWithShape="0">
                    <a:srgbClr val="6E747A">
                      <a:alpha val="43000"/>
                    </a:srgbClr>
                  </a:outerShdw>
                </a:effectLst>
              </a:rPr>
              <a:t>.</a:t>
            </a:r>
          </a:p>
          <a:p>
            <a:endParaRPr lang="en-US" sz="1400" dirty="0">
              <a:ln w="0"/>
              <a:solidFill>
                <a:schemeClr val="accent1"/>
              </a:solidFill>
              <a:effectLst>
                <a:outerShdw blurRad="38100" dist="25400" dir="5400000" algn="ctr" rotWithShape="0">
                  <a:srgbClr val="6E747A">
                    <a:alpha val="43000"/>
                  </a:srgbClr>
                </a:outerShdw>
              </a:effectLst>
            </a:endParaRPr>
          </a:p>
          <a:p>
            <a:r>
              <a:rPr lang="en-US" sz="2800" dirty="0">
                <a:ln w="0"/>
                <a:solidFill>
                  <a:schemeClr val="accent1"/>
                </a:solidFill>
                <a:effectLst>
                  <a:outerShdw blurRad="38100" dist="25400" dir="5400000" algn="ctr" rotWithShape="0">
                    <a:srgbClr val="6E747A">
                      <a:alpha val="43000"/>
                    </a:srgbClr>
                  </a:outerShdw>
                </a:effectLst>
              </a:rPr>
              <a:t>Or </a:t>
            </a:r>
            <a:r>
              <a:rPr lang="en-US" sz="2800" b="1" dirty="0">
                <a:ln w="0"/>
                <a:solidFill>
                  <a:schemeClr val="accent1"/>
                </a:solidFill>
                <a:effectLst>
                  <a:outerShdw blurRad="38100" dist="25400" dir="5400000" algn="ctr" rotWithShape="0">
                    <a:srgbClr val="6E747A">
                      <a:alpha val="43000"/>
                    </a:srgbClr>
                  </a:outerShdw>
                </a:effectLst>
              </a:rPr>
              <a:t>“Mirror” a touch-sensitive tablet </a:t>
            </a:r>
            <a:r>
              <a:rPr lang="en-US" sz="2800" dirty="0">
                <a:ln w="0"/>
                <a:solidFill>
                  <a:schemeClr val="accent1"/>
                </a:solidFill>
                <a:effectLst>
                  <a:outerShdw blurRad="38100" dist="25400" dir="5400000" algn="ctr" rotWithShape="0">
                    <a:srgbClr val="6E747A">
                      <a:alpha val="43000"/>
                    </a:srgbClr>
                  </a:outerShdw>
                </a:effectLst>
              </a:rPr>
              <a:t>to your computer screen and </a:t>
            </a:r>
            <a:r>
              <a:rPr lang="en-US" sz="2800" b="1" dirty="0">
                <a:ln w="0"/>
                <a:solidFill>
                  <a:schemeClr val="accent1"/>
                </a:solidFill>
                <a:effectLst>
                  <a:outerShdw blurRad="38100" dist="25400" dir="5400000" algn="ctr" rotWithShape="0">
                    <a:srgbClr val="6E747A">
                      <a:alpha val="43000"/>
                    </a:srgbClr>
                  </a:outerShdw>
                </a:effectLst>
              </a:rPr>
              <a:t>run a white board software on the tablet</a:t>
            </a:r>
            <a:r>
              <a:rPr lang="en-US" sz="2800" dirty="0">
                <a:ln w="0"/>
                <a:solidFill>
                  <a:schemeClr val="accent1"/>
                </a:solidFill>
                <a:effectLst>
                  <a:outerShdw blurRad="38100" dist="25400" dir="5400000" algn="ctr" rotWithShape="0">
                    <a:srgbClr val="6E747A">
                      <a:alpha val="43000"/>
                    </a:srgbClr>
                  </a:outerShdw>
                </a:effectLst>
              </a:rPr>
              <a:t>. “Notes” on the tablet can work as whiteboard software.</a:t>
            </a:r>
          </a:p>
        </p:txBody>
      </p:sp>
      <p:sp>
        <p:nvSpPr>
          <p:cNvPr id="5" name="Rectangle 4">
            <a:extLst>
              <a:ext uri="{FF2B5EF4-FFF2-40B4-BE49-F238E27FC236}">
                <a16:creationId xmlns:a16="http://schemas.microsoft.com/office/drawing/2014/main" id="{2EB4D3C7-C971-9943-B181-51FFCC74D36E}"/>
              </a:ext>
            </a:extLst>
          </p:cNvPr>
          <p:cNvSpPr/>
          <p:nvPr/>
        </p:nvSpPr>
        <p:spPr>
          <a:xfrm>
            <a:off x="484630" y="689114"/>
            <a:ext cx="8797601"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3"/>
                </a:solidFill>
              </a:rPr>
              <a:t>Mirroring for Handwriting can be done </a:t>
            </a:r>
          </a:p>
          <a:p>
            <a:r>
              <a:rPr lang="en-US" sz="3600" b="1" dirty="0">
                <a:ln/>
                <a:solidFill>
                  <a:schemeClr val="accent3"/>
                </a:solidFill>
              </a:rPr>
              <a:t>in one of two ways</a:t>
            </a:r>
          </a:p>
        </p:txBody>
      </p:sp>
    </p:spTree>
    <p:extLst>
      <p:ext uri="{BB962C8B-B14F-4D97-AF65-F5344CB8AC3E}">
        <p14:creationId xmlns:p14="http://schemas.microsoft.com/office/powerpoint/2010/main" val="309709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12816-8283-9D4B-972B-9F1CFFE972F9}"/>
              </a:ext>
            </a:extLst>
          </p:cNvPr>
          <p:cNvSpPr>
            <a:spLocks noGrp="1"/>
          </p:cNvSpPr>
          <p:nvPr>
            <p:ph idx="1"/>
          </p:nvPr>
        </p:nvSpPr>
        <p:spPr>
          <a:xfrm>
            <a:off x="856177" y="1699903"/>
            <a:ext cx="9634710" cy="2316043"/>
          </a:xfrm>
        </p:spPr>
        <p:txBody>
          <a:bodyPr>
            <a:normAutofit fontScale="92500"/>
          </a:bodyPr>
          <a:lstStyle/>
          <a:p>
            <a:r>
              <a:rPr lang="en-US" sz="2800" dirty="0"/>
              <a:t>Any iPad (preferably one of newer models) and Optional Apple Pencil for writing.</a:t>
            </a:r>
          </a:p>
          <a:p>
            <a:pPr marL="0" indent="0">
              <a:buNone/>
            </a:pPr>
            <a:endParaRPr lang="en-US" sz="800" b="1" dirty="0"/>
          </a:p>
          <a:p>
            <a:r>
              <a:rPr lang="en-US" sz="2800" dirty="0"/>
              <a:t>Any Android tablet (best suitable one: Samsung Galaxy Tab. Phone is too small) and Stylus Pen for writing.</a:t>
            </a:r>
          </a:p>
        </p:txBody>
      </p:sp>
      <p:sp>
        <p:nvSpPr>
          <p:cNvPr id="4" name="Rectangle 3">
            <a:extLst>
              <a:ext uri="{FF2B5EF4-FFF2-40B4-BE49-F238E27FC236}">
                <a16:creationId xmlns:a16="http://schemas.microsoft.com/office/drawing/2014/main" id="{709DF634-0720-744F-A343-86C5143BAEF0}"/>
              </a:ext>
            </a:extLst>
          </p:cNvPr>
          <p:cNvSpPr/>
          <p:nvPr/>
        </p:nvSpPr>
        <p:spPr>
          <a:xfrm>
            <a:off x="465438" y="277774"/>
            <a:ext cx="9547345"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chemeClr val="accent3"/>
                </a:solidFill>
                <a:effectLst/>
              </a:rPr>
              <a:t>What </a:t>
            </a:r>
            <a:r>
              <a:rPr lang="en-US" sz="4000" b="1" dirty="0">
                <a:ln/>
                <a:solidFill>
                  <a:schemeClr val="accent3"/>
                </a:solidFill>
              </a:rPr>
              <a:t>d</a:t>
            </a:r>
            <a:r>
              <a:rPr lang="en-US" sz="4000" b="1" cap="none" spc="0" dirty="0">
                <a:ln/>
                <a:solidFill>
                  <a:schemeClr val="accent3"/>
                </a:solidFill>
                <a:effectLst/>
              </a:rPr>
              <a:t>evices can be used as touch sensitive devices?</a:t>
            </a:r>
          </a:p>
        </p:txBody>
      </p:sp>
      <p:sp>
        <p:nvSpPr>
          <p:cNvPr id="7" name="TextBox 6">
            <a:extLst>
              <a:ext uri="{FF2B5EF4-FFF2-40B4-BE49-F238E27FC236}">
                <a16:creationId xmlns:a16="http://schemas.microsoft.com/office/drawing/2014/main" id="{69DDD0C5-0B7F-2D47-943B-1721EDAEBA73}"/>
              </a:ext>
            </a:extLst>
          </p:cNvPr>
          <p:cNvSpPr txBox="1"/>
          <p:nvPr/>
        </p:nvSpPr>
        <p:spPr>
          <a:xfrm>
            <a:off x="630192" y="4233577"/>
            <a:ext cx="10688595" cy="830997"/>
          </a:xfrm>
          <a:prstGeom prst="rect">
            <a:avLst/>
          </a:prstGeom>
          <a:solidFill>
            <a:schemeClr val="accent3">
              <a:lumMod val="60000"/>
              <a:lumOff val="40000"/>
            </a:schemeClr>
          </a:solid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rPr>
              <a:t>Writing can be done with finger-tip in most cases. However, writing with Apple Pencil or Stylus Pen makes the writing clearer, easier and faster.</a:t>
            </a:r>
          </a:p>
        </p:txBody>
      </p:sp>
      <p:sp>
        <p:nvSpPr>
          <p:cNvPr id="9" name="TextBox 8">
            <a:extLst>
              <a:ext uri="{FF2B5EF4-FFF2-40B4-BE49-F238E27FC236}">
                <a16:creationId xmlns:a16="http://schemas.microsoft.com/office/drawing/2014/main" id="{BF4734B8-EE6B-B34F-9766-F30E5B69EA3F}"/>
              </a:ext>
            </a:extLst>
          </p:cNvPr>
          <p:cNvSpPr txBox="1"/>
          <p:nvPr/>
        </p:nvSpPr>
        <p:spPr>
          <a:xfrm>
            <a:off x="630191" y="5282205"/>
            <a:ext cx="10688595" cy="1200329"/>
          </a:xfrm>
          <a:prstGeom prst="rect">
            <a:avLst/>
          </a:prstGeom>
          <a:solidFill>
            <a:schemeClr val="accent3">
              <a:lumMod val="60000"/>
              <a:lumOff val="40000"/>
            </a:schemeClr>
          </a:solidFill>
        </p:spPr>
        <p:txBody>
          <a:bodyPr wrap="square" rtlCol="0">
            <a:spAutoFit/>
          </a:bodyPr>
          <a:lstStyle/>
          <a:p>
            <a:r>
              <a:rPr lang="en-US" sz="2400" dirty="0">
                <a:ln w="0"/>
                <a:solidFill>
                  <a:schemeClr val="accent1"/>
                </a:solidFill>
                <a:effectLst>
                  <a:outerShdw blurRad="38100" dist="25400" dir="5400000" algn="ctr" rotWithShape="0">
                    <a:srgbClr val="6E747A">
                      <a:alpha val="43000"/>
                    </a:srgbClr>
                  </a:outerShdw>
                </a:effectLst>
              </a:rPr>
              <a:t>Computer and the tablet should be connected either by a cable (to USB port) or wirelessly by connecting both to the same </a:t>
            </a:r>
            <a:r>
              <a:rPr lang="en-US" sz="2400" dirty="0" err="1">
                <a:ln w="0"/>
                <a:solidFill>
                  <a:schemeClr val="accent1"/>
                </a:solidFill>
                <a:effectLst>
                  <a:outerShdw blurRad="38100" dist="25400" dir="5400000" algn="ctr" rotWithShape="0">
                    <a:srgbClr val="6E747A">
                      <a:alpha val="43000"/>
                    </a:srgbClr>
                  </a:outerShdw>
                </a:effectLst>
              </a:rPr>
              <a:t>wifi</a:t>
            </a:r>
            <a:r>
              <a:rPr lang="en-US" sz="2400" dirty="0">
                <a:ln w="0"/>
                <a:solidFill>
                  <a:schemeClr val="accent1"/>
                </a:solidFill>
                <a:effectLst>
                  <a:outerShdw blurRad="38100" dist="25400" dir="5400000" algn="ctr" rotWithShape="0">
                    <a:srgbClr val="6E747A">
                      <a:alpha val="43000"/>
                    </a:srgbClr>
                  </a:outerShdw>
                </a:effectLst>
              </a:rPr>
              <a:t> network. Cable connection is recommended to avoid lag.</a:t>
            </a:r>
          </a:p>
        </p:txBody>
      </p:sp>
    </p:spTree>
    <p:extLst>
      <p:ext uri="{BB962C8B-B14F-4D97-AF65-F5344CB8AC3E}">
        <p14:creationId xmlns:p14="http://schemas.microsoft.com/office/powerpoint/2010/main" val="2962836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A023-0135-9E46-9CF5-AAA9E71BDB9E}"/>
              </a:ext>
            </a:extLst>
          </p:cNvPr>
          <p:cNvSpPr>
            <a:spLocks noGrp="1"/>
          </p:cNvSpPr>
          <p:nvPr>
            <p:ph type="title"/>
          </p:nvPr>
        </p:nvSpPr>
        <p:spPr>
          <a:xfrm>
            <a:off x="559613" y="452718"/>
            <a:ext cx="9404723" cy="876883"/>
          </a:xfrm>
        </p:spPr>
        <p:txBody>
          <a:bodyPr/>
          <a:lstStyle/>
          <a:p>
            <a:r>
              <a:rPr lang="en-US" sz="4400" b="1" dirty="0">
                <a:ln w="13462">
                  <a:solidFill>
                    <a:schemeClr val="bg1"/>
                  </a:solidFill>
                  <a:prstDash val="solid"/>
                </a:ln>
                <a:solidFill>
                  <a:schemeClr val="accent3">
                    <a:lumMod val="20000"/>
                    <a:lumOff val="80000"/>
                  </a:schemeClr>
                </a:solidFill>
                <a:effectLst>
                  <a:outerShdw dist="38100" dir="2700000" algn="bl" rotWithShape="0">
                    <a:schemeClr val="accent5"/>
                  </a:outerShdw>
                </a:effectLst>
              </a:rPr>
              <a:t>What are the Software Needed?</a:t>
            </a:r>
          </a:p>
        </p:txBody>
      </p:sp>
      <p:sp>
        <p:nvSpPr>
          <p:cNvPr id="3" name="Content Placeholder 2">
            <a:extLst>
              <a:ext uri="{FF2B5EF4-FFF2-40B4-BE49-F238E27FC236}">
                <a16:creationId xmlns:a16="http://schemas.microsoft.com/office/drawing/2014/main" id="{0C584F4B-0175-D34C-B11E-407ED6DF38FE}"/>
              </a:ext>
            </a:extLst>
          </p:cNvPr>
          <p:cNvSpPr>
            <a:spLocks noGrp="1"/>
          </p:cNvSpPr>
          <p:nvPr>
            <p:ph idx="1"/>
          </p:nvPr>
        </p:nvSpPr>
        <p:spPr>
          <a:xfrm>
            <a:off x="1455912" y="1422162"/>
            <a:ext cx="8946541" cy="1876531"/>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pPr>
              <a:lnSpc>
                <a:spcPct val="150000"/>
              </a:lnSpc>
            </a:pPr>
            <a:r>
              <a:rPr lang="en-US" sz="2800" dirty="0">
                <a:ln w="0"/>
                <a:solidFill>
                  <a:schemeClr val="accent1"/>
                </a:solidFill>
                <a:effectLst>
                  <a:outerShdw blurRad="38100" dist="25400" dir="5400000" algn="ctr" rotWithShape="0">
                    <a:srgbClr val="6E747A">
                      <a:alpha val="43000"/>
                    </a:srgbClr>
                  </a:outerShdw>
                </a:effectLst>
              </a:rPr>
              <a:t>A “Mirroring” software.</a:t>
            </a:r>
          </a:p>
          <a:p>
            <a:pPr>
              <a:lnSpc>
                <a:spcPct val="150000"/>
              </a:lnSpc>
            </a:pPr>
            <a:r>
              <a:rPr lang="en-US" sz="2800" dirty="0">
                <a:ln w="0"/>
                <a:solidFill>
                  <a:schemeClr val="accent1"/>
                </a:solidFill>
                <a:effectLst>
                  <a:outerShdw blurRad="38100" dist="25400" dir="5400000" algn="ctr" rotWithShape="0">
                    <a:srgbClr val="6E747A">
                      <a:alpha val="43000"/>
                    </a:srgbClr>
                  </a:outerShdw>
                </a:effectLst>
              </a:rPr>
              <a:t>A ”White Board” software</a:t>
            </a:r>
          </a:p>
          <a:p>
            <a:pPr>
              <a:lnSpc>
                <a:spcPct val="150000"/>
              </a:lnSpc>
            </a:pPr>
            <a:endParaRPr lang="en-US" sz="2800" dirty="0"/>
          </a:p>
        </p:txBody>
      </p:sp>
      <p:sp>
        <p:nvSpPr>
          <p:cNvPr id="5" name="TextBox 4">
            <a:extLst>
              <a:ext uri="{FF2B5EF4-FFF2-40B4-BE49-F238E27FC236}">
                <a16:creationId xmlns:a16="http://schemas.microsoft.com/office/drawing/2014/main" id="{4688A367-B2A0-8140-A727-B713423212DF}"/>
              </a:ext>
            </a:extLst>
          </p:cNvPr>
          <p:cNvSpPr txBox="1"/>
          <p:nvPr/>
        </p:nvSpPr>
        <p:spPr>
          <a:xfrm>
            <a:off x="969726" y="5336308"/>
            <a:ext cx="10252547" cy="1231106"/>
          </a:xfrm>
          <a:prstGeom prst="rect">
            <a:avLst/>
          </a:prstGeom>
          <a:noFill/>
        </p:spPr>
        <p:txBody>
          <a:bodyPr wrap="square" rtlCol="0">
            <a:spAutoFit/>
          </a:bodyPr>
          <a:lstStyle/>
          <a:p>
            <a:r>
              <a:rPr lang="en-US" sz="2800" dirty="0"/>
              <a:t>I will explain or demonstrate some of the combinations of devices and software next.</a:t>
            </a:r>
          </a:p>
          <a:p>
            <a:endParaRPr lang="en-US" dirty="0"/>
          </a:p>
        </p:txBody>
      </p:sp>
      <p:sp>
        <p:nvSpPr>
          <p:cNvPr id="7" name="TextBox 6">
            <a:extLst>
              <a:ext uri="{FF2B5EF4-FFF2-40B4-BE49-F238E27FC236}">
                <a16:creationId xmlns:a16="http://schemas.microsoft.com/office/drawing/2014/main" id="{1DE36851-CA5C-624D-B722-0B5007A91510}"/>
              </a:ext>
            </a:extLst>
          </p:cNvPr>
          <p:cNvSpPr txBox="1"/>
          <p:nvPr/>
        </p:nvSpPr>
        <p:spPr>
          <a:xfrm>
            <a:off x="833802" y="3674087"/>
            <a:ext cx="10388471" cy="1569660"/>
          </a:xfrm>
          <a:prstGeom prst="rect">
            <a:avLst/>
          </a:prstGeom>
          <a:solidFill>
            <a:schemeClr val="accent3">
              <a:lumMod val="60000"/>
              <a:lumOff val="40000"/>
            </a:schemeClr>
          </a:solidFill>
        </p:spPr>
        <p:txBody>
          <a:bodyPr wrap="square" rtlCol="0">
            <a:spAutoFit/>
            <a:scene3d>
              <a:camera prst="orthographicFront"/>
              <a:lightRig rig="soft" dir="t">
                <a:rot lat="0" lon="0" rev="15600000"/>
              </a:lightRig>
            </a:scene3d>
            <a:sp3d extrusionH="57150" prstMaterial="softEdge">
              <a:bevelT w="25400" h="38100"/>
            </a:sp3d>
          </a:bodyPr>
          <a:lstStyle/>
          <a:p>
            <a:r>
              <a:rPr lang="en-US" sz="2400" b="1" spc="50" dirty="0">
                <a:ln w="0"/>
                <a:solidFill>
                  <a:schemeClr val="bg2"/>
                </a:solidFill>
                <a:effectLst>
                  <a:innerShdw blurRad="63500" dist="50800" dir="13500000">
                    <a:srgbClr val="000000">
                      <a:alpha val="50000"/>
                    </a:srgbClr>
                  </a:innerShdw>
                </a:effectLst>
              </a:rPr>
              <a:t>As indicated earlier, </a:t>
            </a:r>
            <a:r>
              <a:rPr lang="en-US" sz="2400" b="1" spc="50" dirty="0">
                <a:ln w="0"/>
                <a:solidFill>
                  <a:schemeClr val="accent1"/>
                </a:solidFill>
                <a:effectLst>
                  <a:innerShdw blurRad="63500" dist="50800" dir="13500000">
                    <a:srgbClr val="000000">
                      <a:alpha val="50000"/>
                    </a:srgbClr>
                  </a:innerShdw>
                </a:effectLst>
              </a:rPr>
              <a:t>mirroring software </a:t>
            </a:r>
            <a:r>
              <a:rPr lang="en-US" sz="2400" b="1" spc="50" dirty="0">
                <a:ln w="0"/>
                <a:solidFill>
                  <a:schemeClr val="bg2"/>
                </a:solidFill>
                <a:effectLst>
                  <a:innerShdw blurRad="63500" dist="50800" dir="13500000">
                    <a:srgbClr val="000000">
                      <a:alpha val="50000"/>
                    </a:srgbClr>
                  </a:innerShdw>
                </a:effectLst>
              </a:rPr>
              <a:t>makes a copy of the screen of one device display on the screen of another device. </a:t>
            </a:r>
            <a:r>
              <a:rPr lang="en-US" sz="2400" b="1" spc="50" dirty="0">
                <a:ln w="0"/>
                <a:solidFill>
                  <a:schemeClr val="accent1"/>
                </a:solidFill>
                <a:effectLst>
                  <a:innerShdw blurRad="63500" dist="50800" dir="13500000">
                    <a:srgbClr val="000000">
                      <a:alpha val="50000"/>
                    </a:srgbClr>
                  </a:innerShdw>
                </a:effectLst>
              </a:rPr>
              <a:t>White board software </a:t>
            </a:r>
            <a:r>
              <a:rPr lang="en-US" sz="2400" b="1" spc="50" dirty="0">
                <a:ln w="0"/>
                <a:solidFill>
                  <a:schemeClr val="bg2"/>
                </a:solidFill>
                <a:effectLst>
                  <a:innerShdw blurRad="63500" dist="50800" dir="13500000">
                    <a:srgbClr val="000000">
                      <a:alpha val="50000"/>
                    </a:srgbClr>
                  </a:innerShdw>
                </a:effectLst>
              </a:rPr>
              <a:t>allows you to handwrite on the touch-sensitive device and offers tools for erasing etc.</a:t>
            </a:r>
          </a:p>
        </p:txBody>
      </p:sp>
    </p:spTree>
    <p:extLst>
      <p:ext uri="{BB962C8B-B14F-4D97-AF65-F5344CB8AC3E}">
        <p14:creationId xmlns:p14="http://schemas.microsoft.com/office/powerpoint/2010/main" val="375628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9761-992B-7441-B444-6D44F4FFA2EC}"/>
              </a:ext>
            </a:extLst>
          </p:cNvPr>
          <p:cNvSpPr>
            <a:spLocks noGrp="1"/>
          </p:cNvSpPr>
          <p:nvPr>
            <p:ph type="title"/>
          </p:nvPr>
        </p:nvSpPr>
        <p:spPr>
          <a:xfrm>
            <a:off x="476956" y="292080"/>
            <a:ext cx="10845673" cy="906525"/>
          </a:xfrm>
        </p:spPr>
        <p:txBody>
          <a:bodyPr/>
          <a:lstStyle/>
          <a:p>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Apple Computer and iPad Combination</a:t>
            </a:r>
          </a:p>
        </p:txBody>
      </p:sp>
      <p:sp>
        <p:nvSpPr>
          <p:cNvPr id="3" name="Content Placeholder 2">
            <a:extLst>
              <a:ext uri="{FF2B5EF4-FFF2-40B4-BE49-F238E27FC236}">
                <a16:creationId xmlns:a16="http://schemas.microsoft.com/office/drawing/2014/main" id="{E4BC4CE8-682D-6F46-A083-70B9DBDDA161}"/>
              </a:ext>
            </a:extLst>
          </p:cNvPr>
          <p:cNvSpPr>
            <a:spLocks noGrp="1"/>
          </p:cNvSpPr>
          <p:nvPr>
            <p:ph idx="1"/>
          </p:nvPr>
        </p:nvSpPr>
        <p:spPr>
          <a:xfrm>
            <a:off x="673163" y="1408670"/>
            <a:ext cx="10845673" cy="4497860"/>
          </a:xfrm>
          <a:solidFill>
            <a:schemeClr val="accent4">
              <a:lumMod val="40000"/>
              <a:lumOff val="60000"/>
            </a:schemeClr>
          </a:solidFill>
        </p:spPr>
        <p:txBody>
          <a:bodyPr>
            <a:noAutofit/>
          </a:bodyPr>
          <a:lstStyle/>
          <a:p>
            <a:r>
              <a:rPr lang="en-US" sz="2800" dirty="0">
                <a:solidFill>
                  <a:schemeClr val="accent1"/>
                </a:solidFill>
              </a:rPr>
              <a:t>Download “</a:t>
            </a:r>
            <a:r>
              <a:rPr lang="en-US" sz="2800" b="1" dirty="0" err="1">
                <a:solidFill>
                  <a:schemeClr val="accent1"/>
                </a:solidFill>
              </a:rPr>
              <a:t>Astropad</a:t>
            </a:r>
            <a:r>
              <a:rPr lang="en-US" sz="2800" dirty="0">
                <a:solidFill>
                  <a:schemeClr val="accent1"/>
                </a:solidFill>
              </a:rPr>
              <a:t>” mirroring software on both devices. The one for Mac can be found by google searching. The </a:t>
            </a:r>
            <a:r>
              <a:rPr lang="en-US" sz="2800" b="1" dirty="0">
                <a:solidFill>
                  <a:schemeClr val="accent1"/>
                </a:solidFill>
              </a:rPr>
              <a:t>one for iPad is called “</a:t>
            </a:r>
            <a:r>
              <a:rPr lang="en-US" sz="2800" b="1" dirty="0" err="1">
                <a:solidFill>
                  <a:schemeClr val="accent1"/>
                </a:solidFill>
              </a:rPr>
              <a:t>Astropad</a:t>
            </a:r>
            <a:r>
              <a:rPr lang="en-US" sz="2800" b="1" dirty="0">
                <a:solidFill>
                  <a:schemeClr val="accent1"/>
                </a:solidFill>
              </a:rPr>
              <a:t> Standard” </a:t>
            </a:r>
            <a:r>
              <a:rPr lang="en-US" sz="2800" dirty="0">
                <a:solidFill>
                  <a:schemeClr val="accent1"/>
                </a:solidFill>
              </a:rPr>
              <a:t>and it is in the App Store. They are both free.</a:t>
            </a:r>
          </a:p>
          <a:p>
            <a:endParaRPr lang="en-US" sz="900" dirty="0">
              <a:solidFill>
                <a:schemeClr val="accent1"/>
              </a:solidFill>
            </a:endParaRPr>
          </a:p>
          <a:p>
            <a:r>
              <a:rPr lang="en-US" sz="2800" dirty="0">
                <a:solidFill>
                  <a:schemeClr val="accent1"/>
                </a:solidFill>
              </a:rPr>
              <a:t>If you run the software on both devices and if the devices are connected, </a:t>
            </a:r>
            <a:r>
              <a:rPr lang="en-US" sz="2800" b="1" dirty="0">
                <a:solidFill>
                  <a:schemeClr val="accent1"/>
                </a:solidFill>
              </a:rPr>
              <a:t>a </a:t>
            </a:r>
            <a:r>
              <a:rPr lang="en-US" sz="2800" b="1" u="sng" dirty="0">
                <a:solidFill>
                  <a:schemeClr val="accent1"/>
                </a:solidFill>
              </a:rPr>
              <a:t>portion</a:t>
            </a:r>
            <a:r>
              <a:rPr lang="en-US" sz="2800" b="1" dirty="0">
                <a:solidFill>
                  <a:schemeClr val="accent1"/>
                </a:solidFill>
              </a:rPr>
              <a:t> of the computer screen gets mirrored on the iPad</a:t>
            </a:r>
            <a:r>
              <a:rPr lang="en-US" sz="2800" dirty="0">
                <a:solidFill>
                  <a:schemeClr val="accent1"/>
                </a:solidFill>
              </a:rPr>
              <a:t>. The portion that is mirrored can be relocated and resized.</a:t>
            </a:r>
          </a:p>
        </p:txBody>
      </p:sp>
    </p:spTree>
    <p:extLst>
      <p:ext uri="{BB962C8B-B14F-4D97-AF65-F5344CB8AC3E}">
        <p14:creationId xmlns:p14="http://schemas.microsoft.com/office/powerpoint/2010/main" val="1180862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1168</TotalTime>
  <Words>2159</Words>
  <Application>Microsoft Macintosh PowerPoint</Application>
  <PresentationFormat>Widescreen</PresentationFormat>
  <Paragraphs>121</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Century Gothic</vt:lpstr>
      <vt:lpstr>Impact</vt:lpstr>
      <vt:lpstr>Wingdings 3</vt:lpstr>
      <vt:lpstr>Ion</vt:lpstr>
      <vt:lpstr>Tools and Technologies  for  Remote Teaching</vt:lpstr>
      <vt:lpstr>Our Class-Room Presentation </vt:lpstr>
      <vt:lpstr>PowerPoint Presentation</vt:lpstr>
      <vt:lpstr>Problem with Writing on the White Board of Zoom</vt:lpstr>
      <vt:lpstr>Can we write free-hand?</vt:lpstr>
      <vt:lpstr>PowerPoint Presentation</vt:lpstr>
      <vt:lpstr>PowerPoint Presentation</vt:lpstr>
      <vt:lpstr>What are the Software Needed?</vt:lpstr>
      <vt:lpstr>Apple Computer and iPad Combination</vt:lpstr>
      <vt:lpstr>Apple Computer and iPad Combination</vt:lpstr>
      <vt:lpstr>Hardware Setup with iMac and iPad</vt:lpstr>
      <vt:lpstr>Note</vt:lpstr>
      <vt:lpstr>Can we use Samsung Tablet?</vt:lpstr>
      <vt:lpstr>Mac with AWW App Whiteboard and Samsung with LetsView Mirroring the Computer Screen to Samsung</vt:lpstr>
      <vt:lpstr>Samsung Tablet with “Notes” as Whiteboard with LetsView Mirroring the Tablet Screen to Mac</vt:lpstr>
      <vt:lpstr>Working with Windows Computer</vt:lpstr>
      <vt:lpstr>Writing on a Touch Sensitive Windows Computer Screen</vt:lpstr>
      <vt:lpstr>Writing Directly on Touch Sensitive Windows Screen</vt:lpstr>
      <vt:lpstr>PowerPoint Presentation</vt:lpstr>
      <vt:lpstr>iPad or Samsung Tablet Mirrored to Windows Computer</vt:lpstr>
      <vt:lpstr>Mirroring iPad or Samsung Tablet to Windows Computer</vt:lpstr>
      <vt:lpstr>Mirror Your Tablet-Screen</vt:lpstr>
      <vt:lpstr>Mirror Your Tablet-Screen (ctd)</vt:lpstr>
      <vt:lpstr>The Device has been Mirrored</vt:lpstr>
      <vt:lpstr>Samsung Note 6 Mirrored to Windows Computer</vt:lpstr>
      <vt:lpstr>iPad device Mirrored to Windows Computer</vt:lpstr>
      <vt:lpstr>Comparisons</vt:lpstr>
      <vt:lpstr>Thank you for joining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and Technologies  for  Remote Teaching</dc:title>
  <dc:creator>User 10985</dc:creator>
  <cp:lastModifiedBy>User 10985</cp:lastModifiedBy>
  <cp:revision>88</cp:revision>
  <dcterms:created xsi:type="dcterms:W3CDTF">2021-01-05T16:29:07Z</dcterms:created>
  <dcterms:modified xsi:type="dcterms:W3CDTF">2021-01-28T11:13:00Z</dcterms:modified>
</cp:coreProperties>
</file>