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howGuides="1"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CCA1-197C-DF4B-B0B6-4F87CE8C1F9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E4560-090F-7841-976D-D8D2E557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69a7b94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2769a7b94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F9CA-9C49-E845-BD5F-812B115FCC6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4A24-B088-544D-B623-FBC69E7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opercenter.cornell.edu/" TargetMode="External"/><Relationship Id="rId2" Type="http://schemas.openxmlformats.org/officeDocument/2006/relationships/hyperlink" Target="https://guides.lib.jjay.cuny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rc.carleton.edu/NICHE/about.html" TargetMode="External"/><Relationship Id="rId4" Type="http://schemas.openxmlformats.org/officeDocument/2006/relationships/hyperlink" Target="https://www.jjay.cuny.edu/math-and-science-resource-cent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012C-5FD0-C469-CDE3-22F881BFE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Quantitative Literacy in the Classroom, No Matter What You Teach (Part 2)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774AC-F5C6-D464-DF74-46414CD3A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Andrew Sidman</a:t>
            </a:r>
          </a:p>
          <a:p>
            <a:r>
              <a:rPr lang="en-US" dirty="0"/>
              <a:t>Interim Dean of Academic Programs</a:t>
            </a:r>
          </a:p>
          <a:p>
            <a:r>
              <a:rPr lang="en-US" dirty="0"/>
              <a:t>Professor of Political Science</a:t>
            </a:r>
          </a:p>
          <a:p>
            <a:r>
              <a:rPr lang="en-US"/>
              <a:t>QR Enthusiast</a:t>
            </a:r>
          </a:p>
        </p:txBody>
      </p:sp>
    </p:spTree>
    <p:extLst>
      <p:ext uri="{BB962C8B-B14F-4D97-AF65-F5344CB8AC3E}">
        <p14:creationId xmlns:p14="http://schemas.microsoft.com/office/powerpoint/2010/main" val="79123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8984-7404-4829-4D0B-DC6A51F5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QR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FB15-AE1B-B155-FCE8-F63F7097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and figures in course readings</a:t>
            </a:r>
          </a:p>
          <a:p>
            <a:r>
              <a:rPr lang="en-US" dirty="0"/>
              <a:t>Numeric information in the text – amounts, comparisons, percentages, etc.</a:t>
            </a:r>
          </a:p>
          <a:p>
            <a:r>
              <a:rPr lang="en-US" dirty="0"/>
              <a:t>How often do we assume that students can understand this information?</a:t>
            </a:r>
          </a:p>
          <a:p>
            <a:r>
              <a:rPr lang="en-US" dirty="0"/>
              <a:t>How often do we ask students to use this information in assignments and exams?</a:t>
            </a:r>
          </a:p>
        </p:txBody>
      </p:sp>
    </p:spTree>
    <p:extLst>
      <p:ext uri="{BB962C8B-B14F-4D97-AF65-F5344CB8AC3E}">
        <p14:creationId xmlns:p14="http://schemas.microsoft.com/office/powerpoint/2010/main" val="65578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EABF-E70A-47B9-A5AD-2F07AEF4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in the Classroom: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D27B-A7AF-000B-8ADB-097C2CE8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3471"/>
          </a:xfrm>
        </p:spPr>
        <p:txBody>
          <a:bodyPr>
            <a:normAutofit/>
          </a:bodyPr>
          <a:lstStyle/>
          <a:p>
            <a:r>
              <a:rPr lang="en-US" dirty="0"/>
              <a:t>Bringing QR into the classroom means changing the implicit to explicit.</a:t>
            </a:r>
          </a:p>
          <a:p>
            <a:r>
              <a:rPr lang="en-US" dirty="0"/>
              <a:t>One basic technique for doing this is to:</a:t>
            </a:r>
          </a:p>
          <a:p>
            <a:pPr lvl="1"/>
            <a:r>
              <a:rPr lang="en-US" dirty="0"/>
              <a:t>Emphasize the quantitative information that is already part of the course content</a:t>
            </a:r>
          </a:p>
          <a:p>
            <a:pPr lvl="1"/>
            <a:r>
              <a:rPr lang="en-US" dirty="0"/>
              <a:t>Ask students to use this information to demonstrate understanding of the content</a:t>
            </a:r>
          </a:p>
          <a:p>
            <a:r>
              <a:rPr lang="en-US" dirty="0"/>
              <a:t>Example from Michael Holt’s </a:t>
            </a:r>
            <a:r>
              <a:rPr lang="en-US" i="1" dirty="0"/>
              <a:t>The Rise and Fall of the American Whig Party</a:t>
            </a:r>
          </a:p>
          <a:p>
            <a:pPr lvl="1"/>
            <a:r>
              <a:rPr lang="en-US" dirty="0"/>
              <a:t>Election returns used to demonstrate the incoherence of Whig partisanship in 1830s Mississippi</a:t>
            </a:r>
          </a:p>
        </p:txBody>
      </p:sp>
    </p:spTree>
    <p:extLst>
      <p:ext uri="{BB962C8B-B14F-4D97-AF65-F5344CB8AC3E}">
        <p14:creationId xmlns:p14="http://schemas.microsoft.com/office/powerpoint/2010/main" val="18363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EFD812E-A423-FE04-DFC4-52D341083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1"/>
          <a:stretch/>
        </p:blipFill>
        <p:spPr>
          <a:xfrm>
            <a:off x="65407" y="273326"/>
            <a:ext cx="2921950" cy="581936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1977E7-EAE4-BFA7-A688-A8378029F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1"/>
          <a:stretch/>
        </p:blipFill>
        <p:spPr>
          <a:xfrm>
            <a:off x="3096845" y="273326"/>
            <a:ext cx="2921950" cy="5819361"/>
          </a:xfrm>
          <a:prstGeom prst="rect">
            <a:avLst/>
          </a:prstGeom>
        </p:spPr>
      </p:pic>
      <p:pic>
        <p:nvPicPr>
          <p:cNvPr id="9" name="Picture 8" descr="A screenshot of a table&#10;&#10;Description automatically generated">
            <a:extLst>
              <a:ext uri="{FF2B5EF4-FFF2-40B4-BE49-F238E27FC236}">
                <a16:creationId xmlns:a16="http://schemas.microsoft.com/office/drawing/2014/main" id="{A198DE21-EAF0-C5CC-CE5A-8A0E03FD0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71"/>
          <a:stretch/>
        </p:blipFill>
        <p:spPr>
          <a:xfrm>
            <a:off x="6138222" y="273324"/>
            <a:ext cx="2921949" cy="58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3417-5B39-410A-2A4A-D200D02F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5F6D-746D-DDE6-C2F5-0989FBCCF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32984"/>
          </a:xfrm>
        </p:spPr>
        <p:txBody>
          <a:bodyPr/>
          <a:lstStyle/>
          <a:p>
            <a:r>
              <a:rPr lang="en-US" dirty="0"/>
              <a:t>Explicitly introduce a QR skill embedded in the content of the course</a:t>
            </a:r>
          </a:p>
          <a:p>
            <a:r>
              <a:rPr lang="en-US" dirty="0"/>
              <a:t>Develop a </a:t>
            </a:r>
            <a:r>
              <a:rPr lang="en-US" b="1" dirty="0"/>
              <a:t>QR Lesson</a:t>
            </a:r>
            <a:endParaRPr lang="en-US" dirty="0"/>
          </a:p>
          <a:p>
            <a:pPr lvl="1"/>
            <a:r>
              <a:rPr lang="en-US" dirty="0"/>
              <a:t>Identify the learning outcomes</a:t>
            </a:r>
          </a:p>
          <a:p>
            <a:pPr lvl="1"/>
            <a:r>
              <a:rPr lang="en-US" dirty="0"/>
              <a:t>If needed or desired, teach the underlying math skills</a:t>
            </a:r>
          </a:p>
          <a:p>
            <a:pPr lvl="1"/>
            <a:r>
              <a:rPr lang="en-US" dirty="0"/>
              <a:t>Demonstrate the QR skill in context</a:t>
            </a:r>
          </a:p>
          <a:p>
            <a:pPr lvl="1"/>
            <a:r>
              <a:rPr lang="en-US" dirty="0"/>
              <a:t>Provide lots of examples</a:t>
            </a:r>
          </a:p>
          <a:p>
            <a:r>
              <a:rPr lang="en-US" dirty="0"/>
              <a:t>Let students practice this skill in an assignment</a:t>
            </a:r>
          </a:p>
          <a:p>
            <a:r>
              <a:rPr lang="en-US" dirty="0"/>
              <a:t>Assess how well the lesson and assignment worked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6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BDF3-93F2-4D62-F1C6-4DCA6685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3709-DDB8-745F-E860-C879D3F9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learning outcomes</a:t>
            </a:r>
          </a:p>
          <a:p>
            <a:pPr lvl="1"/>
            <a:r>
              <a:rPr lang="en-US" dirty="0"/>
              <a:t>Knowledge and conceptual understanding: </a:t>
            </a:r>
            <a:r>
              <a:rPr lang="en-US" sz="2000" dirty="0"/>
              <a:t>the the things students need to know to properly develop the skill</a:t>
            </a:r>
          </a:p>
          <a:p>
            <a:pPr lvl="1"/>
            <a:r>
              <a:rPr lang="en-US" dirty="0"/>
              <a:t>Thinking and other skills: </a:t>
            </a:r>
            <a:r>
              <a:rPr lang="en-US" sz="2000" dirty="0"/>
              <a:t>how students will use the information provided</a:t>
            </a:r>
          </a:p>
          <a:p>
            <a:pPr lvl="1"/>
            <a:r>
              <a:rPr lang="en-US" dirty="0"/>
              <a:t>Attitudes, values, dispositions and habits of mind</a:t>
            </a:r>
            <a:r>
              <a:rPr lang="en-US" sz="2000" dirty="0"/>
              <a:t>: how students will develop the habit of using the skill in similar contexts</a:t>
            </a:r>
          </a:p>
          <a:p>
            <a:r>
              <a:rPr lang="en-US" dirty="0"/>
              <a:t>Present the mathematical skills students need to perform the task</a:t>
            </a:r>
          </a:p>
          <a:p>
            <a:r>
              <a:rPr lang="en-US" dirty="0"/>
              <a:t>Teach the content using the skill and provide examples</a:t>
            </a:r>
          </a:p>
        </p:txBody>
      </p:sp>
    </p:spTree>
    <p:extLst>
      <p:ext uri="{BB962C8B-B14F-4D97-AF65-F5344CB8AC3E}">
        <p14:creationId xmlns:p14="http://schemas.microsoft.com/office/powerpoint/2010/main" val="85764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123B-C7E0-F50A-59A0-8890B6DF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251D-349B-E0D5-9E73-6DF9663C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Veto Bargaining</a:t>
            </a:r>
          </a:p>
        </p:txBody>
      </p:sp>
    </p:spTree>
    <p:extLst>
      <p:ext uri="{BB962C8B-B14F-4D97-AF65-F5344CB8AC3E}">
        <p14:creationId xmlns:p14="http://schemas.microsoft.com/office/powerpoint/2010/main" val="298675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0D40-60A7-EA11-670D-6B96EBA0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6327-F51B-E3F8-912C-9A3A81BA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lesson introduces the skill, then the assignment should be similarly introductory.</a:t>
            </a:r>
          </a:p>
          <a:p>
            <a:r>
              <a:rPr lang="en-US" dirty="0"/>
              <a:t>The assignment should be the place where students </a:t>
            </a:r>
            <a:r>
              <a:rPr lang="en-US" b="1" dirty="0"/>
              <a:t>practice</a:t>
            </a:r>
            <a:r>
              <a:rPr lang="en-US" dirty="0"/>
              <a:t> the skill.</a:t>
            </a:r>
          </a:p>
          <a:p>
            <a:r>
              <a:rPr lang="en-US" dirty="0"/>
              <a:t>The stakes should be relatively low and the tasks should guide the student through full demonstration of the skill.</a:t>
            </a:r>
          </a:p>
          <a:p>
            <a:r>
              <a:rPr lang="en-US" dirty="0"/>
              <a:t>In the example, students are asked to identify the information they need first, then use the right method to draw a conclusion.</a:t>
            </a:r>
          </a:p>
        </p:txBody>
      </p:sp>
    </p:spTree>
    <p:extLst>
      <p:ext uri="{BB962C8B-B14F-4D97-AF65-F5344CB8AC3E}">
        <p14:creationId xmlns:p14="http://schemas.microsoft.com/office/powerpoint/2010/main" val="279700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2CB2-6BD3-7B71-FE17-A85C5E98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CBC7-0D62-BBAE-D1BB-8B073B4A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Veto Bargaining</a:t>
            </a:r>
          </a:p>
        </p:txBody>
      </p:sp>
    </p:spTree>
    <p:extLst>
      <p:ext uri="{BB962C8B-B14F-4D97-AF65-F5344CB8AC3E}">
        <p14:creationId xmlns:p14="http://schemas.microsoft.com/office/powerpoint/2010/main" val="155778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68C1-D14A-28D5-A180-AF978DE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B2DC9-57AA-9DD6-A667-B8B4B7979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lesson and assignment work?</a:t>
            </a:r>
          </a:p>
          <a:p>
            <a:r>
              <a:rPr lang="en-US" dirty="0"/>
              <a:t>Can students use the skill to draw proper conclusions without the guidance?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4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6DC1-5032-1EB9-262E-9996C70C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CB8A-B222-50EE-4550-E4B0ED3C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something you already do?</a:t>
            </a:r>
          </a:p>
          <a:p>
            <a:r>
              <a:rPr lang="en-US" dirty="0"/>
              <a:t>If so, how?</a:t>
            </a:r>
          </a:p>
          <a:p>
            <a:r>
              <a:rPr lang="en-US" dirty="0"/>
              <a:t>If not, what is a topic you teach in one of your courses that can be developed into a QR lesson?</a:t>
            </a:r>
          </a:p>
        </p:txBody>
      </p:sp>
    </p:spTree>
    <p:extLst>
      <p:ext uri="{BB962C8B-B14F-4D97-AF65-F5344CB8AC3E}">
        <p14:creationId xmlns:p14="http://schemas.microsoft.com/office/powerpoint/2010/main" val="36653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6E76-C352-0FB9-4BA3-57E14CFD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5E53-AFCC-DAB8-CAA0-1A3E0E99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Limits of curriculum (00-05)</a:t>
            </a:r>
          </a:p>
          <a:p>
            <a:pPr lvl="1"/>
            <a:r>
              <a:rPr lang="en-US" sz="1600" dirty="0"/>
              <a:t>What is QR</a:t>
            </a:r>
          </a:p>
          <a:p>
            <a:pPr lvl="1"/>
            <a:r>
              <a:rPr lang="en-US" sz="1600" dirty="0"/>
              <a:t>QR lessons and assignments</a:t>
            </a:r>
          </a:p>
          <a:p>
            <a:r>
              <a:rPr lang="en-US" sz="1800" dirty="0"/>
              <a:t>Anatomy of a QR lesson (10-25)</a:t>
            </a:r>
          </a:p>
          <a:p>
            <a:pPr lvl="1"/>
            <a:r>
              <a:rPr lang="en-US" sz="1600" dirty="0"/>
              <a:t>QR learning outcomes</a:t>
            </a:r>
          </a:p>
          <a:p>
            <a:pPr lvl="1"/>
            <a:r>
              <a:rPr lang="en-US" sz="1600" dirty="0"/>
              <a:t>Math skill refresher</a:t>
            </a:r>
          </a:p>
          <a:p>
            <a:pPr lvl="1"/>
            <a:r>
              <a:rPr lang="en-US" sz="1600" dirty="0"/>
              <a:t>The skill in context</a:t>
            </a:r>
          </a:p>
          <a:p>
            <a:pPr lvl="1"/>
            <a:r>
              <a:rPr lang="en-US" sz="1600" dirty="0"/>
              <a:t>Examples (lots of them)</a:t>
            </a:r>
          </a:p>
          <a:p>
            <a:r>
              <a:rPr lang="en-US" sz="1800" dirty="0"/>
              <a:t>Anatomy of a QR assignment (25-35)</a:t>
            </a:r>
          </a:p>
          <a:p>
            <a:pPr lvl="1"/>
            <a:r>
              <a:rPr lang="en-US" sz="1400" dirty="0"/>
              <a:t>Clear instructions</a:t>
            </a:r>
          </a:p>
          <a:p>
            <a:pPr lvl="1"/>
            <a:r>
              <a:rPr lang="en-US" sz="1400" dirty="0"/>
              <a:t>Tasks to assess each step in using the skill</a:t>
            </a:r>
          </a:p>
          <a:p>
            <a:pPr lvl="1"/>
            <a:r>
              <a:rPr lang="en-US" sz="1400" dirty="0"/>
              <a:t>DRAWING A CONCLUSION</a:t>
            </a:r>
          </a:p>
          <a:p>
            <a:r>
              <a:rPr lang="en-US" sz="1800" dirty="0"/>
              <a:t>Adding in tools (35-45)</a:t>
            </a:r>
          </a:p>
          <a:p>
            <a:r>
              <a:rPr lang="en-US" sz="1800" dirty="0"/>
              <a:t>Workshopping lessons &amp; assignments (45-55)</a:t>
            </a:r>
          </a:p>
          <a:p>
            <a:r>
              <a:rPr lang="en-US" sz="1800" dirty="0"/>
              <a:t>Resources (55-end)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833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4D75-9CDA-7522-CE34-6DF3D6AD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30AB-088C-0257-96EB-578C1EFD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000" dirty="0"/>
              <a:t>Library guides: </a:t>
            </a:r>
            <a:r>
              <a:rPr lang="en-US" sz="2000" dirty="0">
                <a:hlinkClick r:id="rId2"/>
              </a:rPr>
              <a:t>https://guides.lib.jjay.cuny.edu/</a:t>
            </a:r>
            <a:endParaRPr lang="en-US" sz="2000" dirty="0"/>
          </a:p>
          <a:p>
            <a:pPr lvl="1"/>
            <a:r>
              <a:rPr lang="en-US" sz="1800" dirty="0"/>
              <a:t>Links to lots of sources of data on a wide range of subjects</a:t>
            </a:r>
          </a:p>
          <a:p>
            <a:r>
              <a:rPr lang="en-US" sz="2000" dirty="0"/>
              <a:t>Roper Center for Public Opinion Research: </a:t>
            </a:r>
            <a:r>
              <a:rPr lang="en-US" sz="2000" dirty="0">
                <a:hlinkClick r:id="rId3"/>
              </a:rPr>
              <a:t>https://ropercenter.cornell.edu/</a:t>
            </a:r>
            <a:endParaRPr lang="en-US" sz="2000" dirty="0"/>
          </a:p>
          <a:p>
            <a:pPr lvl="1"/>
            <a:r>
              <a:rPr lang="en-US" sz="1800" dirty="0"/>
              <a:t>We have an institutional subscription</a:t>
            </a:r>
          </a:p>
          <a:p>
            <a:pPr lvl="1"/>
            <a:r>
              <a:rPr lang="en-US" sz="1800" dirty="0"/>
              <a:t>It is one of the most comprehensive repositories of public opinion data</a:t>
            </a:r>
          </a:p>
          <a:p>
            <a:r>
              <a:rPr lang="en-US" sz="2000" dirty="0"/>
              <a:t>Math Science Resource Center: </a:t>
            </a:r>
            <a:r>
              <a:rPr lang="en-US" sz="2000" dirty="0">
                <a:hlinkClick r:id="rId4"/>
              </a:rPr>
              <a:t>https://www.jjay.cuny.edu/math-and-science-resource-center</a:t>
            </a:r>
            <a:endParaRPr lang="en-US" sz="2000" dirty="0"/>
          </a:p>
          <a:p>
            <a:pPr lvl="1"/>
            <a:r>
              <a:rPr lang="en-US" sz="1800" dirty="0"/>
              <a:t>Provides tutoring services for students</a:t>
            </a:r>
          </a:p>
          <a:p>
            <a:r>
              <a:rPr lang="en-US" sz="2000" dirty="0"/>
              <a:t>Numeracy Infusion Course for Higher Education (NICHE): </a:t>
            </a:r>
            <a:r>
              <a:rPr lang="en-US" sz="2000" dirty="0">
                <a:hlinkClick r:id="rId5"/>
              </a:rPr>
              <a:t>https://serc.carleton.edu/NICHE/about.html</a:t>
            </a:r>
            <a:endParaRPr lang="en-US" sz="2000" dirty="0"/>
          </a:p>
          <a:p>
            <a:pPr lvl="1"/>
            <a:r>
              <a:rPr lang="en-US" sz="1600" dirty="0"/>
              <a:t>Tons of information on QR in the classroom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168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69a7b942b_0_0"/>
          <p:cNvSpPr txBox="1">
            <a:spLocks noGrp="1"/>
          </p:cNvSpPr>
          <p:nvPr>
            <p:ph type="title"/>
          </p:nvPr>
        </p:nvSpPr>
        <p:spPr>
          <a:xfrm>
            <a:off x="853053" y="1818710"/>
            <a:ext cx="3021975" cy="1028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en-US" dirty="0">
                <a:solidFill>
                  <a:srgbClr val="002060"/>
                </a:solidFill>
              </a:rPr>
              <a:t>THANKS FOR JOINING US!</a:t>
            </a:r>
            <a:endParaRPr dirty="0">
              <a:solidFill>
                <a:srgbClr val="124163"/>
              </a:solidFill>
            </a:endParaRPr>
          </a:p>
        </p:txBody>
      </p:sp>
      <p:sp>
        <p:nvSpPr>
          <p:cNvPr id="162" name="Google Shape;162;g2769a7b942b_0_0"/>
          <p:cNvSpPr txBox="1">
            <a:spLocks noGrp="1"/>
          </p:cNvSpPr>
          <p:nvPr>
            <p:ph idx="1"/>
          </p:nvPr>
        </p:nvSpPr>
        <p:spPr>
          <a:xfrm>
            <a:off x="0" y="3130547"/>
            <a:ext cx="4571999" cy="34690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4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79454"/>
              <a:buNone/>
            </a:pPr>
            <a:r>
              <a:rPr lang="en-US" sz="4125" b="1" u="sng" dirty="0">
                <a:solidFill>
                  <a:srgbClr val="002060"/>
                </a:solidFill>
              </a:rPr>
              <a:t>Throughout the day:</a:t>
            </a:r>
            <a:endParaRPr sz="4125" b="1" u="sng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9250"/>
              <a:buNone/>
            </a:pPr>
            <a:endParaRPr sz="3000" b="1" u="sng" dirty="0">
              <a:solidFill>
                <a:srgbClr val="002060"/>
              </a:solidFill>
            </a:endParaRPr>
          </a:p>
          <a:p>
            <a:pPr marL="214313" indent="-189962">
              <a:lnSpc>
                <a:spcPct val="100000"/>
              </a:lnSpc>
              <a:spcBef>
                <a:spcPts val="699"/>
              </a:spcBef>
              <a:buClr>
                <a:srgbClr val="002060"/>
              </a:buClr>
              <a:buSzPct val="100000"/>
            </a:pPr>
            <a:r>
              <a:rPr lang="en-US" sz="4200" b="1" dirty="0">
                <a:solidFill>
                  <a:srgbClr val="002060"/>
                </a:solidFill>
              </a:rPr>
              <a:t>Post your screenshots, quotes, and insights to share on Twitter and Instagram: </a:t>
            </a:r>
            <a:endParaRPr sz="4200" b="1" dirty="0">
              <a:solidFill>
                <a:srgbClr val="002060"/>
              </a:solidFill>
            </a:endParaRPr>
          </a:p>
          <a:p>
            <a:pPr lvl="1" indent="-171450">
              <a:lnSpc>
                <a:spcPct val="100000"/>
              </a:lnSpc>
              <a:spcBef>
                <a:spcPts val="699"/>
              </a:spcBef>
              <a:buClr>
                <a:srgbClr val="002060"/>
              </a:buClr>
              <a:buSzPct val="100000"/>
              <a:buNone/>
            </a:pPr>
            <a:r>
              <a:rPr lang="en-US" sz="4200" b="1" dirty="0">
                <a:solidFill>
                  <a:srgbClr val="002060"/>
                </a:solidFill>
              </a:rPr>
              <a:t>@</a:t>
            </a:r>
            <a:r>
              <a:rPr lang="en-US" sz="4200" b="1" dirty="0" err="1">
                <a:solidFill>
                  <a:srgbClr val="002060"/>
                </a:solidFill>
              </a:rPr>
              <a:t>JohnJayTLC</a:t>
            </a:r>
            <a:r>
              <a:rPr lang="en-US" sz="4200" b="1" dirty="0">
                <a:solidFill>
                  <a:srgbClr val="002060"/>
                </a:solidFill>
              </a:rPr>
              <a:t>  #JJC-FDD</a:t>
            </a:r>
            <a:endParaRPr sz="4200" b="1" dirty="0">
              <a:solidFill>
                <a:srgbClr val="002060"/>
              </a:solidFill>
            </a:endParaRPr>
          </a:p>
          <a:p>
            <a:pPr marL="214313" indent="-189962">
              <a:lnSpc>
                <a:spcPct val="100000"/>
              </a:lnSpc>
              <a:spcBef>
                <a:spcPts val="699"/>
              </a:spcBef>
              <a:buSzPct val="100000"/>
              <a:buFont typeface="Arial"/>
              <a:buChar char="•"/>
            </a:pPr>
            <a:r>
              <a:rPr lang="en-US" sz="4200" b="1" dirty="0">
                <a:solidFill>
                  <a:srgbClr val="002060"/>
                </a:solidFill>
              </a:rPr>
              <a:t>Make notes of who you met and what you learned: keep track of what inspires you!</a:t>
            </a:r>
            <a:endParaRPr sz="4200" b="1" dirty="0">
              <a:solidFill>
                <a:srgbClr val="002060"/>
              </a:solidFill>
            </a:endParaRPr>
          </a:p>
          <a:p>
            <a:pPr marL="214313" indent="-189962">
              <a:lnSpc>
                <a:spcPct val="100000"/>
              </a:lnSpc>
              <a:spcBef>
                <a:spcPts val="699"/>
              </a:spcBef>
              <a:buClr>
                <a:srgbClr val="002060"/>
              </a:buClr>
              <a:buSzPct val="100000"/>
            </a:pPr>
            <a:r>
              <a:rPr lang="en-US" sz="4200" b="1" dirty="0">
                <a:solidFill>
                  <a:srgbClr val="002060"/>
                </a:solidFill>
              </a:rPr>
              <a:t>Complete the FDD Feedback survey: we will email you a link</a:t>
            </a:r>
            <a:endParaRPr sz="4200" b="1" dirty="0">
              <a:solidFill>
                <a:srgbClr val="002060"/>
              </a:solidFill>
            </a:endParaRPr>
          </a:p>
          <a:p>
            <a:pPr marL="214313" indent="-189962">
              <a:lnSpc>
                <a:spcPct val="100000"/>
              </a:lnSpc>
              <a:spcBef>
                <a:spcPts val="699"/>
              </a:spcBef>
              <a:buClr>
                <a:srgbClr val="002060"/>
              </a:buClr>
              <a:buSzPct val="100000"/>
            </a:pPr>
            <a:r>
              <a:rPr lang="en-US" sz="4200" b="1" dirty="0">
                <a:solidFill>
                  <a:srgbClr val="002060"/>
                </a:solidFill>
              </a:rPr>
              <a:t>Keep an eye on your faculty email for TLC announcements:)</a:t>
            </a:r>
            <a:endParaRPr sz="4200" b="1" dirty="0">
              <a:solidFill>
                <a:srgbClr val="002060"/>
              </a:solidFill>
            </a:endParaRPr>
          </a:p>
          <a:p>
            <a:pPr marL="214313" indent="-172688">
              <a:lnSpc>
                <a:spcPct val="75000"/>
              </a:lnSpc>
              <a:spcBef>
                <a:spcPts val="699"/>
              </a:spcBef>
              <a:buSzPct val="115000"/>
              <a:buNone/>
            </a:pPr>
            <a:endParaRPr dirty="0">
              <a:solidFill>
                <a:srgbClr val="002060"/>
              </a:solidFill>
            </a:endParaRPr>
          </a:p>
          <a:p>
            <a:pPr marL="214313" indent="-172688">
              <a:lnSpc>
                <a:spcPct val="100000"/>
              </a:lnSpc>
              <a:spcBef>
                <a:spcPts val="564"/>
              </a:spcBef>
              <a:buSzPct val="115000"/>
              <a:buNone/>
            </a:pPr>
            <a:endParaRPr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564"/>
              </a:spcBef>
              <a:buSzPct val="115000"/>
              <a:buNone/>
            </a:pPr>
            <a:endParaRPr dirty="0"/>
          </a:p>
        </p:txBody>
      </p:sp>
      <p:sp>
        <p:nvSpPr>
          <p:cNvPr id="161" name="Google Shape;161;g2769a7b942b_0_0"/>
          <p:cNvSpPr txBox="1">
            <a:spLocks noGrp="1"/>
          </p:cNvSpPr>
          <p:nvPr>
            <p:ph type="body" sz="half" idx="2"/>
          </p:nvPr>
        </p:nvSpPr>
        <p:spPr>
          <a:xfrm>
            <a:off x="4572000" y="1898649"/>
            <a:ext cx="4572000" cy="31007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3680"/>
            </a:pPr>
            <a:r>
              <a:rPr lang="en-US" sz="3825" b="1" dirty="0">
                <a:solidFill>
                  <a:srgbClr val="0B5394"/>
                </a:solidFill>
              </a:rPr>
              <a:t>Fall 2023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ts val="3680"/>
            </a:pPr>
            <a:r>
              <a:rPr lang="en-US" sz="3825" b="1" dirty="0">
                <a:solidFill>
                  <a:srgbClr val="0B5394"/>
                </a:solidFill>
              </a:rPr>
              <a:t>Faculty Development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ts val="3680"/>
            </a:pPr>
            <a:r>
              <a:rPr lang="en-US" sz="3825" b="1" dirty="0">
                <a:solidFill>
                  <a:srgbClr val="0B5394"/>
                </a:solidFill>
              </a:rPr>
              <a:t>Day</a:t>
            </a:r>
            <a:endParaRPr sz="3825" b="1" dirty="0">
              <a:solidFill>
                <a:srgbClr val="0B5394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1380"/>
            </a:pPr>
            <a:endParaRPr sz="9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4600"/>
            </a:pPr>
            <a:endParaRPr lang="en-US" sz="1950" b="1" i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4600"/>
            </a:pPr>
            <a:r>
              <a:rPr lang="en-US" sz="3000" b="1" i="1" dirty="0">
                <a:solidFill>
                  <a:srgbClr val="00B0F0"/>
                </a:solidFill>
              </a:rPr>
              <a:t>THANK YOU FOR PARTICIPATING!!!</a:t>
            </a:r>
            <a:endParaRPr dirty="0">
              <a:solidFill>
                <a:srgbClr val="00B0F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4140"/>
            </a:pPr>
            <a:endParaRPr sz="900" b="1" dirty="0">
              <a:solidFill>
                <a:srgbClr val="00B0F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4140"/>
            </a:pPr>
            <a:endParaRPr lang="en-US" sz="2250" b="1" dirty="0">
              <a:solidFill>
                <a:srgbClr val="12416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4140"/>
            </a:pPr>
            <a:r>
              <a:rPr lang="en-US" sz="2250" b="1" dirty="0">
                <a:solidFill>
                  <a:srgbClr val="124163"/>
                </a:solidFill>
              </a:rPr>
              <a:t>Have a great start to the term!</a:t>
            </a:r>
            <a:endParaRPr sz="2250" dirty="0">
              <a:solidFill>
                <a:srgbClr val="12416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2760"/>
            </a:pP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163" name="Google Shape;163;g2769a7b942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514" y="353820"/>
            <a:ext cx="736970" cy="66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769a7b942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515" y="5894756"/>
            <a:ext cx="736970" cy="66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0138-3184-398D-2443-FF8CD798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in Our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25FD-6715-9DCA-1394-B98B8E7C3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that students will write is ubiquitous</a:t>
            </a:r>
          </a:p>
          <a:p>
            <a:pPr lvl="1"/>
            <a:r>
              <a:rPr lang="en-US" dirty="0"/>
              <a:t>Writing instruction, less so</a:t>
            </a:r>
          </a:p>
          <a:p>
            <a:pPr lvl="1"/>
            <a:r>
              <a:rPr lang="en-US" dirty="0"/>
              <a:t>We write, so they must write</a:t>
            </a:r>
          </a:p>
          <a:p>
            <a:pPr lvl="1"/>
            <a:r>
              <a:rPr lang="en-US" dirty="0"/>
              <a:t>Writing Across the Curriculum</a:t>
            </a:r>
          </a:p>
          <a:p>
            <a:r>
              <a:rPr lang="en-US" dirty="0"/>
              <a:t>QR – not so much, except for STEM fields</a:t>
            </a:r>
          </a:p>
          <a:p>
            <a:pPr lvl="1"/>
            <a:r>
              <a:rPr lang="en-US" dirty="0"/>
              <a:t>“I’m not good with numbers”</a:t>
            </a:r>
          </a:p>
          <a:p>
            <a:r>
              <a:rPr lang="en-US" dirty="0"/>
              <a:t>QR as a crucial, academic skill is different from quantitative analyses as a mode of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07C5-0594-5416-5EC9-3A2577E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in General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1CDD-B38D-2095-BA9A-AC46EB66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9 credits (3 out of 40 courses)</a:t>
            </a:r>
          </a:p>
          <a:p>
            <a:pPr lvl="1"/>
            <a:r>
              <a:rPr lang="en-US" dirty="0"/>
              <a:t>Required Core: Math &amp; Quantitative Reasoning</a:t>
            </a:r>
          </a:p>
          <a:p>
            <a:pPr lvl="1"/>
            <a:r>
              <a:rPr lang="en-US" dirty="0"/>
              <a:t>Required Core: Life &amp; Physical Sciences</a:t>
            </a:r>
          </a:p>
          <a:p>
            <a:pPr lvl="1"/>
            <a:r>
              <a:rPr lang="en-US" dirty="0"/>
              <a:t>Flexible Core: Scientific World</a:t>
            </a:r>
          </a:p>
          <a:p>
            <a:r>
              <a:rPr lang="en-US" dirty="0"/>
              <a:t>Anywhere else? Not really-- not systematically.</a:t>
            </a:r>
          </a:p>
          <a:p>
            <a:pPr lvl="1"/>
            <a:r>
              <a:rPr lang="en-US" dirty="0"/>
              <a:t>2016-2017 assessment: 87.6% of the same of student work from Flex Core and Justice Core courses showed no evidence of QR</a:t>
            </a:r>
          </a:p>
          <a:p>
            <a:pPr lvl="1"/>
            <a:r>
              <a:rPr lang="en-US" dirty="0"/>
              <a:t>“It seems likely, then, that quantitative reasoning in most General Education courses is incidental, not formally integrated into student learning, and neither taught, required, nor suggested on most assignments.”</a:t>
            </a:r>
          </a:p>
        </p:txBody>
      </p:sp>
    </p:spTree>
    <p:extLst>
      <p:ext uri="{BB962C8B-B14F-4D97-AF65-F5344CB8AC3E}">
        <p14:creationId xmlns:p14="http://schemas.microsoft.com/office/powerpoint/2010/main" val="108787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5EA4-13E3-F9F2-1BE8-3E3EBB08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in Undergraduate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36CB-5D3E-92C2-439F-435713E2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of STEM fields</a:t>
            </a:r>
          </a:p>
          <a:p>
            <a:pPr lvl="1"/>
            <a:r>
              <a:rPr lang="en-US" dirty="0"/>
              <a:t>8 majors require STA 250, or else have a research methods course with an explicit quantitative component</a:t>
            </a:r>
          </a:p>
          <a:p>
            <a:pPr lvl="1"/>
            <a:r>
              <a:rPr lang="en-US" dirty="0"/>
              <a:t>3 majors have an experience like this as elective</a:t>
            </a:r>
          </a:p>
          <a:p>
            <a:pPr lvl="1"/>
            <a:r>
              <a:rPr lang="en-US" dirty="0"/>
              <a:t>14 majors do not have a QR course as a requirement or an option</a:t>
            </a:r>
          </a:p>
          <a:p>
            <a:pPr lvl="1"/>
            <a:r>
              <a:rPr lang="en-US" dirty="0"/>
              <a:t>This matters because is contributes to the inconsistency of developing this skill</a:t>
            </a:r>
          </a:p>
        </p:txBody>
      </p:sp>
    </p:spTree>
    <p:extLst>
      <p:ext uri="{BB962C8B-B14F-4D97-AF65-F5344CB8AC3E}">
        <p14:creationId xmlns:p14="http://schemas.microsoft.com/office/powerpoint/2010/main" val="129403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3BD7-A75C-2B3B-1C62-ADBD957A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4709-E5AC-7296-9D40-4F08C0FB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only create so many courses.</a:t>
            </a:r>
          </a:p>
          <a:p>
            <a:r>
              <a:rPr lang="en-US" dirty="0"/>
              <a:t>We can’t play with Gen Ed too much.</a:t>
            </a:r>
          </a:p>
          <a:p>
            <a:r>
              <a:rPr lang="en-US" dirty="0"/>
              <a:t>Skills without content and context are not very useful.</a:t>
            </a:r>
          </a:p>
          <a:p>
            <a:r>
              <a:rPr lang="en-US" dirty="0"/>
              <a:t>Like expectations for writing, we should expect students to engage in QR in every course.</a:t>
            </a:r>
          </a:p>
          <a:p>
            <a:r>
              <a:rPr lang="en-US" dirty="0"/>
              <a:t>But this means we have to ask students to engage in QR in every course.</a:t>
            </a:r>
          </a:p>
        </p:txBody>
      </p:sp>
    </p:spTree>
    <p:extLst>
      <p:ext uri="{BB962C8B-B14F-4D97-AF65-F5344CB8AC3E}">
        <p14:creationId xmlns:p14="http://schemas.microsoft.com/office/powerpoint/2010/main" val="56424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4814-917A-331E-5D06-938B80E2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as a Pedagogical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8E14-5E49-DB38-510B-0824C785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QR is an important skill for understanding, comprehension, critical thinking, and decision-making.</a:t>
            </a:r>
          </a:p>
          <a:p>
            <a:r>
              <a:rPr lang="en-US" dirty="0"/>
              <a:t>Integrating QR into the content we teach enhances a student’s ability to understand the content.</a:t>
            </a:r>
          </a:p>
          <a:p>
            <a:r>
              <a:rPr lang="en-US" dirty="0"/>
              <a:t>Integration means making the QR expectations EXPLICIT through</a:t>
            </a:r>
          </a:p>
          <a:p>
            <a:pPr lvl="1"/>
            <a:r>
              <a:rPr lang="en-US" dirty="0"/>
              <a:t>Classroom instruction</a:t>
            </a:r>
          </a:p>
          <a:p>
            <a:pPr lvl="1"/>
            <a:r>
              <a:rPr lang="en-US" dirty="0"/>
              <a:t>Readings and activities outside of class</a:t>
            </a:r>
          </a:p>
          <a:p>
            <a:pPr lvl="1"/>
            <a:r>
              <a:rPr lang="en-US" dirty="0"/>
              <a:t>Assessment of students’ work</a:t>
            </a:r>
          </a:p>
        </p:txBody>
      </p:sp>
    </p:spTree>
    <p:extLst>
      <p:ext uri="{BB962C8B-B14F-4D97-AF65-F5344CB8AC3E}">
        <p14:creationId xmlns:p14="http://schemas.microsoft.com/office/powerpoint/2010/main" val="66783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91F9-767C-49B2-231B-B5DD4975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Do Regressions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2422-780F-0297-7156-F91E89F5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fair amount of the resistance to integrating QR into our classes is this:</a:t>
            </a:r>
          </a:p>
          <a:p>
            <a:r>
              <a:rPr lang="en-US" dirty="0"/>
              <a:t>I don’t do/understand/believe/like statistical analyses.</a:t>
            </a:r>
          </a:p>
          <a:p>
            <a:r>
              <a:rPr lang="en-US" dirty="0"/>
              <a:t>Or more simply, I’m not good with numbers.</a:t>
            </a:r>
          </a:p>
          <a:p>
            <a:r>
              <a:rPr lang="en-US" dirty="0"/>
              <a:t>That’s not QR – or at least it’s only a part of what QR is and how QR should be introduced and taught to our students.</a:t>
            </a:r>
          </a:p>
        </p:txBody>
      </p:sp>
    </p:spTree>
    <p:extLst>
      <p:ext uri="{BB962C8B-B14F-4D97-AF65-F5344CB8AC3E}">
        <p14:creationId xmlns:p14="http://schemas.microsoft.com/office/powerpoint/2010/main" val="37783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E211-A7F0-4383-AE80-21E481FD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D197-044D-AA5B-7C0C-332416E7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broadly think of </a:t>
            </a:r>
            <a:r>
              <a:rPr lang="en-US" b="1" dirty="0"/>
              <a:t>quantitative literacy </a:t>
            </a:r>
            <a:r>
              <a:rPr lang="en-US" dirty="0"/>
              <a:t>as the </a:t>
            </a:r>
            <a:r>
              <a:rPr lang="en-US" u="sng" dirty="0"/>
              <a:t>ability to read and understand numerical information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Quantitative reasoning </a:t>
            </a:r>
            <a:r>
              <a:rPr lang="en-US" dirty="0"/>
              <a:t>is the </a:t>
            </a:r>
            <a:r>
              <a:rPr lang="en-US" u="sng" dirty="0"/>
              <a:t>ability to produce, manipulate, and make decisions using numerical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11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438</TotalTime>
  <Words>1153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Quantitative Literacy in the Classroom, No Matter What You Teach (Part 2)</vt:lpstr>
      <vt:lpstr>PowerPoint Presentation</vt:lpstr>
      <vt:lpstr>QR in Our Curriculum</vt:lpstr>
      <vt:lpstr>QR in General Education</vt:lpstr>
      <vt:lpstr>QR in Undergraduate Programs</vt:lpstr>
      <vt:lpstr>Limits of Curriculum</vt:lpstr>
      <vt:lpstr>QR as a Pedagogical Tool</vt:lpstr>
      <vt:lpstr>I Don’t Do Regressions</vt:lpstr>
      <vt:lpstr>QR Defined</vt:lpstr>
      <vt:lpstr>Implicit QR Expectations</vt:lpstr>
      <vt:lpstr>QR in the Classroom: Basics</vt:lpstr>
      <vt:lpstr>PowerPoint Presentation</vt:lpstr>
      <vt:lpstr>Best Practices</vt:lpstr>
      <vt:lpstr>QR Lesson</vt:lpstr>
      <vt:lpstr>Lesson Example</vt:lpstr>
      <vt:lpstr>QR Assignment</vt:lpstr>
      <vt:lpstr>QR Assignment</vt:lpstr>
      <vt:lpstr>Assessment</vt:lpstr>
      <vt:lpstr>Brainstorming</vt:lpstr>
      <vt:lpstr>Resources</vt:lpstr>
      <vt:lpstr>THANKS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Literacy in the Classroom, No Matter What You Teach (Part 2)</dc:title>
  <dc:creator>Andrew Sidman</dc:creator>
  <cp:lastModifiedBy>Andrew Sidman</cp:lastModifiedBy>
  <cp:revision>3</cp:revision>
  <dcterms:created xsi:type="dcterms:W3CDTF">2023-08-24T03:40:04Z</dcterms:created>
  <dcterms:modified xsi:type="dcterms:W3CDTF">2023-08-24T12:49:56Z</dcterms:modified>
</cp:coreProperties>
</file>