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67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howGuides="1"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230C3-B76F-1D4D-BEC2-9D7DCA8A01FE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5AD8F-1F10-114C-84A2-6838CBC4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16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769a7b942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9" name="Google Shape;149;g2769a7b942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2FC-54F5-2E44-9126-84A81D4BF2C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D63-94FE-A940-A1E5-9C138658F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1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2FC-54F5-2E44-9126-84A81D4BF2C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D63-94FE-A940-A1E5-9C138658F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3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2FC-54F5-2E44-9126-84A81D4BF2C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D63-94FE-A940-A1E5-9C138658F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8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2FC-54F5-2E44-9126-84A81D4BF2C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D63-94FE-A940-A1E5-9C138658F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3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2FC-54F5-2E44-9126-84A81D4BF2C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D63-94FE-A940-A1E5-9C138658F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0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2FC-54F5-2E44-9126-84A81D4BF2C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D63-94FE-A940-A1E5-9C138658F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8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2FC-54F5-2E44-9126-84A81D4BF2C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D63-94FE-A940-A1E5-9C138658F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9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2FC-54F5-2E44-9126-84A81D4BF2C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D63-94FE-A940-A1E5-9C138658F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6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2FC-54F5-2E44-9126-84A81D4BF2C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D63-94FE-A940-A1E5-9C138658F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3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2FC-54F5-2E44-9126-84A81D4BF2C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D63-94FE-A940-A1E5-9C138658F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B2FC-54F5-2E44-9126-84A81D4BF2C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D63-94FE-A940-A1E5-9C138658F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0B2FC-54F5-2E44-9126-84A81D4BF2C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F2D63-94FE-A940-A1E5-9C138658F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3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9A416-91F0-225B-1C61-D97C5F055C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Quantitative Literacy in the Classroom, No Matter What You Teach (Part 1)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FA738-BF18-2731-6590-89D98D9FA2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Andrew </a:t>
            </a:r>
            <a:r>
              <a:rPr lang="en-US" dirty="0" err="1"/>
              <a:t>Sidman</a:t>
            </a:r>
            <a:endParaRPr lang="en-US" dirty="0"/>
          </a:p>
          <a:p>
            <a:r>
              <a:rPr lang="en-US" dirty="0"/>
              <a:t>Interim Dean of Academic Programs</a:t>
            </a:r>
          </a:p>
          <a:p>
            <a:r>
              <a:rPr lang="en-US" dirty="0"/>
              <a:t>Professor of Political Science</a:t>
            </a:r>
          </a:p>
          <a:p>
            <a:r>
              <a:rPr lang="en-US" dirty="0"/>
              <a:t>QR Enthusiast</a:t>
            </a:r>
          </a:p>
        </p:txBody>
      </p:sp>
    </p:spTree>
    <p:extLst>
      <p:ext uri="{BB962C8B-B14F-4D97-AF65-F5344CB8AC3E}">
        <p14:creationId xmlns:p14="http://schemas.microsoft.com/office/powerpoint/2010/main" val="1610454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675AD-114B-4B4A-AA5E-E59DB86A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Replied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E530B-CAD6-4F0A-9A67-97966ABDA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Questionnaire was sent to Chairs, Directors, and Coordinators</a:t>
            </a:r>
          </a:p>
          <a:p>
            <a:r>
              <a:rPr lang="en-US" dirty="0"/>
              <a:t>34 undergraduate programs</a:t>
            </a:r>
          </a:p>
          <a:p>
            <a:r>
              <a:rPr lang="en-US" dirty="0"/>
              <a:t>6 graduate programs, including some of our largest</a:t>
            </a:r>
          </a:p>
          <a:p>
            <a:r>
              <a:rPr lang="en-US" dirty="0"/>
              <a:t>Responses represent a mix of humanities, social sciences, and STEM</a:t>
            </a:r>
          </a:p>
        </p:txBody>
      </p:sp>
    </p:spTree>
    <p:extLst>
      <p:ext uri="{BB962C8B-B14F-4D97-AF65-F5344CB8AC3E}">
        <p14:creationId xmlns:p14="http://schemas.microsoft.com/office/powerpoint/2010/main" val="2436356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407B-1FF3-436D-A0DB-1DA9602AE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7385D-DDAB-4C6A-9508-4198A69B5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Undergraduate Programs</a:t>
            </a:r>
          </a:p>
          <a:p>
            <a:pPr lvl="1"/>
            <a:r>
              <a:rPr lang="en-US" dirty="0"/>
              <a:t>Regardless of area, there is a strong need for students to</a:t>
            </a:r>
          </a:p>
          <a:p>
            <a:pPr lvl="2"/>
            <a:r>
              <a:rPr lang="en-US" b="1" dirty="0"/>
              <a:t>READ/UNDERSTAND tables and figures</a:t>
            </a:r>
          </a:p>
          <a:p>
            <a:pPr lvl="2"/>
            <a:r>
              <a:rPr lang="en-US" b="1" dirty="0"/>
              <a:t>DESCRIBE “things” in numerical terms</a:t>
            </a:r>
          </a:p>
          <a:p>
            <a:pPr lvl="2"/>
            <a:r>
              <a:rPr lang="en-US" b="1" dirty="0"/>
              <a:t>VISUALIZE data</a:t>
            </a:r>
          </a:p>
          <a:p>
            <a:pPr lvl="1"/>
            <a:r>
              <a:rPr lang="en-US" dirty="0"/>
              <a:t>Humanities: not much required beyond “introductory” skills</a:t>
            </a:r>
          </a:p>
          <a:p>
            <a:pPr lvl="1"/>
            <a:r>
              <a:rPr lang="en-US" dirty="0"/>
              <a:t>Social Sciences: vocabulary and practice of statistical analysis</a:t>
            </a:r>
          </a:p>
          <a:p>
            <a:pPr lvl="1"/>
            <a:r>
              <a:rPr lang="en-US" dirty="0"/>
              <a:t>STEM: all of the above plus specialized knowledge and skills (e.g., algorithms, cryptography)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591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AADA-23DB-4D0B-85F0-C44180654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E8FCB-07B7-4884-A259-49A758085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Graduate Programs</a:t>
            </a:r>
          </a:p>
          <a:p>
            <a:pPr lvl="1"/>
            <a:r>
              <a:rPr lang="en-US" dirty="0"/>
              <a:t>A strong emphasis on </a:t>
            </a:r>
            <a:r>
              <a:rPr lang="en-US" b="1" dirty="0"/>
              <a:t>EMPIRICAL, QUANTITATIVE, STATISTICAL ANALYSIS</a:t>
            </a:r>
          </a:p>
          <a:p>
            <a:pPr lvl="1"/>
            <a:r>
              <a:rPr lang="en-US" dirty="0"/>
              <a:t>Students should start as experienced consumers/limited practitioners</a:t>
            </a:r>
          </a:p>
          <a:p>
            <a:pPr lvl="1"/>
            <a:r>
              <a:rPr lang="en-US" dirty="0"/>
              <a:t>Develop into more advanced quantitative researchers</a:t>
            </a:r>
          </a:p>
          <a:p>
            <a:pPr lvl="1"/>
            <a:r>
              <a:rPr lang="en-US" dirty="0"/>
              <a:t>Again, adding specialized skills and knowledge for STEM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9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152D6-AED7-4F89-AFFB-8F43E1B77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Tools, Tools,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94675-6027-40D3-81F6-1A996D840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Across the board, respondents highlighted the need for tools like </a:t>
            </a:r>
            <a:r>
              <a:rPr lang="en-US" b="1" dirty="0"/>
              <a:t>EXCEL</a:t>
            </a:r>
            <a:r>
              <a:rPr lang="en-US" dirty="0"/>
              <a:t> and </a:t>
            </a:r>
            <a:r>
              <a:rPr lang="en-US" b="1" dirty="0"/>
              <a:t>SPSS</a:t>
            </a:r>
          </a:p>
          <a:p>
            <a:r>
              <a:rPr lang="en-US" dirty="0"/>
              <a:t>Beyond that, students need literacy (really, fluency) in Word, PowerPoint, and Excel (at a minimum)</a:t>
            </a:r>
          </a:p>
        </p:txBody>
      </p:sp>
    </p:spTree>
    <p:extLst>
      <p:ext uri="{BB962C8B-B14F-4D97-AF65-F5344CB8AC3E}">
        <p14:creationId xmlns:p14="http://schemas.microsoft.com/office/powerpoint/2010/main" val="2288069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2081C-FB34-4136-81AD-18206B83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QR, Digital Literacy, and Our Institutional Goals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2758D2-FF4B-4C91-923C-87BD325E47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05300965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865151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028839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Course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QL/QR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Digital Literacy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845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067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687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81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46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Graduate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5061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BFD33FA-1754-4D1E-B4CB-20828C825EE1}"/>
              </a:ext>
            </a:extLst>
          </p:cNvPr>
          <p:cNvSpPr txBox="1"/>
          <p:nvPr/>
        </p:nvSpPr>
        <p:spPr>
          <a:xfrm>
            <a:off x="3416300" y="2476500"/>
            <a:ext cx="23368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What do students need to be able to do at each course level?</a:t>
            </a:r>
          </a:p>
          <a:p>
            <a:endParaRPr lang="en-US" dirty="0"/>
          </a:p>
          <a:p>
            <a:r>
              <a:rPr lang="en-US" dirty="0"/>
              <a:t>The answers here will become our statement of what it means (for QL/R) to be a John Jay graduate.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970CA5-A2CF-40E3-B1D7-F4221AC27D7A}"/>
              </a:ext>
            </a:extLst>
          </p:cNvPr>
          <p:cNvSpPr txBox="1"/>
          <p:nvPr/>
        </p:nvSpPr>
        <p:spPr>
          <a:xfrm>
            <a:off x="6042025" y="2476500"/>
            <a:ext cx="23368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For digital literacy goals, the question becomes how we pair the use of technology to the skills we want students to develop.</a:t>
            </a:r>
          </a:p>
          <a:p>
            <a:endParaRPr lang="en-US" dirty="0"/>
          </a:p>
          <a:p>
            <a:r>
              <a:rPr lang="en-US" dirty="0"/>
              <a:t>We should be thinking of this for other skills.</a:t>
            </a:r>
          </a:p>
        </p:txBody>
      </p:sp>
    </p:spTree>
    <p:extLst>
      <p:ext uri="{BB962C8B-B14F-4D97-AF65-F5344CB8AC3E}">
        <p14:creationId xmlns:p14="http://schemas.microsoft.com/office/powerpoint/2010/main" val="1520890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B417-050B-B934-01DF-7AEE4375D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Session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0653E-C5D0-5198-2165-AD6C8A0CF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the table.</a:t>
            </a:r>
          </a:p>
          <a:p>
            <a:r>
              <a:rPr lang="en-US" dirty="0"/>
              <a:t>For a given course level, come up with ONE QR learning outcome and ONE digital literacy outcome.</a:t>
            </a:r>
          </a:p>
          <a:p>
            <a:r>
              <a:rPr lang="en-US" dirty="0"/>
              <a:t>For example, at the 400-level, every student should be able to:</a:t>
            </a:r>
          </a:p>
          <a:p>
            <a:pPr lvl="1"/>
            <a:r>
              <a:rPr lang="en-US" dirty="0"/>
              <a:t>Interpret a cross-tabulation</a:t>
            </a:r>
          </a:p>
          <a:p>
            <a:pPr lvl="1"/>
            <a:r>
              <a:rPr lang="en-US" dirty="0"/>
              <a:t>Produce a cross-tabulation (using a Pivot Table) in Excel</a:t>
            </a:r>
          </a:p>
          <a:p>
            <a:r>
              <a:rPr lang="en-US" dirty="0"/>
              <a:t>Bonus points: Which mathematical skills are necessary for the QR skill?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7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E669D-58D4-CF40-B079-A649E71C3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Session #1 Responses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A08D64E-7DA1-85E1-2E0D-640153A3A9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4542491"/>
              </p:ext>
            </p:extLst>
          </p:nvPr>
        </p:nvGraphicFramePr>
        <p:xfrm>
          <a:off x="628650" y="1825624"/>
          <a:ext cx="7886700" cy="4407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05300965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865151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02883956"/>
                    </a:ext>
                  </a:extLst>
                </a:gridCol>
              </a:tblGrid>
              <a:tr h="457627">
                <a:tc>
                  <a:txBody>
                    <a:bodyPr/>
                    <a:lstStyle/>
                    <a:p>
                      <a:r>
                        <a:rPr lang="en-US" dirty="0"/>
                        <a:t>Course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QL/QR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Digital Literacy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845310"/>
                  </a:ext>
                </a:extLst>
              </a:tr>
              <a:tr h="789876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067015"/>
                  </a:ext>
                </a:extLst>
              </a:tr>
              <a:tr h="789876"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687634"/>
                  </a:ext>
                </a:extLst>
              </a:tr>
              <a:tr h="789876">
                <a:tc>
                  <a:txBody>
                    <a:bodyPr/>
                    <a:lstStyle/>
                    <a:p>
                      <a:r>
                        <a:rPr lang="en-US" dirty="0"/>
                        <a:t>300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81024"/>
                  </a:ext>
                </a:extLst>
              </a:tr>
              <a:tr h="789876"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46347"/>
                  </a:ext>
                </a:extLst>
              </a:tr>
              <a:tr h="789876">
                <a:tc>
                  <a:txBody>
                    <a:bodyPr/>
                    <a:lstStyle/>
                    <a:p>
                      <a:r>
                        <a:rPr lang="en-US" dirty="0"/>
                        <a:t>Graduate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506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949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F737A-BCB2-E82C-AD8A-CF89187B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Session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31A8E-54E6-87E8-D7E1-6E0763612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we have some learning outcomes, where can we build them into the curriculum?</a:t>
            </a:r>
          </a:p>
          <a:p>
            <a:pPr lvl="1"/>
            <a:r>
              <a:rPr lang="en-US" dirty="0"/>
              <a:t>New Gen Ed courses?</a:t>
            </a:r>
          </a:p>
          <a:p>
            <a:pPr lvl="1"/>
            <a:r>
              <a:rPr lang="en-US" dirty="0"/>
              <a:t>Revisions to existing Gen Ed courses?</a:t>
            </a:r>
          </a:p>
          <a:p>
            <a:pPr lvl="1"/>
            <a:r>
              <a:rPr lang="en-US" dirty="0"/>
              <a:t>New and/or revised courses in the program(s) you teach in?</a:t>
            </a:r>
          </a:p>
        </p:txBody>
      </p:sp>
    </p:spTree>
    <p:extLst>
      <p:ext uri="{BB962C8B-B14F-4D97-AF65-F5344CB8AC3E}">
        <p14:creationId xmlns:p14="http://schemas.microsoft.com/office/powerpoint/2010/main" val="1753928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6E1F5-1804-78F3-31A4-78541FEB8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Session #2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0942C-AE75-C160-0613-E9F0E52E9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24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9A8B4-E2C9-CF9D-F9D2-1714794D6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BFEA1-60DE-82A3-CDC5-A1CA65E1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9E211-A7F0-4383-AE80-21E481FD8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CD197-044D-AA5B-7C0C-332416E7D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broadly think of </a:t>
            </a:r>
            <a:r>
              <a:rPr lang="en-US" b="1" dirty="0"/>
              <a:t>quantitative literacy </a:t>
            </a:r>
            <a:r>
              <a:rPr lang="en-US" dirty="0"/>
              <a:t>as the </a:t>
            </a:r>
            <a:r>
              <a:rPr lang="en-US" u="sng" dirty="0"/>
              <a:t>ability to read and understand numerical information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Quantitative reasoning </a:t>
            </a:r>
            <a:r>
              <a:rPr lang="en-US" dirty="0"/>
              <a:t>is the </a:t>
            </a:r>
            <a:r>
              <a:rPr lang="en-US" u="sng" dirty="0"/>
              <a:t>ability to produce, manipulate, and make decisions using numerical information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8118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769a7b942b_1_0"/>
          <p:cNvSpPr txBox="1">
            <a:spLocks noGrp="1"/>
          </p:cNvSpPr>
          <p:nvPr>
            <p:ph type="title"/>
          </p:nvPr>
        </p:nvSpPr>
        <p:spPr>
          <a:xfrm>
            <a:off x="770661" y="1604363"/>
            <a:ext cx="3021975" cy="1028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b" anchorCtr="0"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2400"/>
            </a:pPr>
            <a:r>
              <a:rPr lang="en-US" dirty="0">
                <a:solidFill>
                  <a:srgbClr val="002060"/>
                </a:solidFill>
              </a:rPr>
              <a:t>THANKS FOR JOINING US!</a:t>
            </a:r>
            <a:endParaRPr dirty="0">
              <a:solidFill>
                <a:srgbClr val="124163"/>
              </a:solidFill>
            </a:endParaRPr>
          </a:p>
        </p:txBody>
      </p:sp>
      <p:sp>
        <p:nvSpPr>
          <p:cNvPr id="152" name="Google Shape;152;g2769a7b942b_1_0"/>
          <p:cNvSpPr txBox="1">
            <a:spLocks noGrp="1"/>
          </p:cNvSpPr>
          <p:nvPr>
            <p:ph type="body" idx="1"/>
          </p:nvPr>
        </p:nvSpPr>
        <p:spPr>
          <a:xfrm>
            <a:off x="4570553" y="987426"/>
            <a:ext cx="4573447" cy="48736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SzPts val="3680"/>
              <a:buNone/>
            </a:pPr>
            <a:r>
              <a:rPr lang="en-US" sz="2400" b="1" dirty="0">
                <a:solidFill>
                  <a:srgbClr val="0B5394"/>
                </a:solidFill>
              </a:rPr>
              <a:t>Spring 2023</a:t>
            </a:r>
            <a:endParaRPr b="1" dirty="0">
              <a:solidFill>
                <a:srgbClr val="0B5394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ts val="3680"/>
              <a:buNone/>
            </a:pPr>
            <a:r>
              <a:rPr lang="en-US" sz="2400" b="1" dirty="0">
                <a:solidFill>
                  <a:srgbClr val="0B5394"/>
                </a:solidFill>
              </a:rPr>
              <a:t>Faculty Development Day</a:t>
            </a:r>
            <a:endParaRPr b="1" dirty="0">
              <a:solidFill>
                <a:srgbClr val="0B5394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ts val="1380"/>
              <a:buNone/>
            </a:pPr>
            <a:endParaRPr sz="900" b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ts val="4600"/>
              <a:buNone/>
            </a:pPr>
            <a:r>
              <a:rPr lang="en-US" sz="2000" b="1" i="1" dirty="0">
                <a:solidFill>
                  <a:schemeClr val="accent1"/>
                </a:solidFill>
              </a:rPr>
              <a:t>NEXT UP:</a:t>
            </a:r>
            <a:endParaRPr sz="2000" b="1" i="1" dirty="0">
              <a:solidFill>
                <a:schemeClr val="accent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ts val="4600"/>
              <a:buNone/>
            </a:pPr>
            <a:r>
              <a:rPr lang="en-US" sz="2400" b="1" i="1" dirty="0">
                <a:solidFill>
                  <a:schemeClr val="accent1"/>
                </a:solidFill>
              </a:rPr>
              <a:t>Coffee, Cookies, &amp; Conversation (Faculty/Staff Dining Room)</a:t>
            </a:r>
            <a:endParaRPr sz="2400" b="1" i="1" dirty="0">
              <a:solidFill>
                <a:schemeClr val="accent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ts val="4600"/>
              <a:buNone/>
            </a:pPr>
            <a:r>
              <a:rPr lang="en-US" sz="2400" b="1" i="1" dirty="0">
                <a:solidFill>
                  <a:schemeClr val="accent1"/>
                </a:solidFill>
              </a:rPr>
              <a:t>CUNY Brightspace Overview</a:t>
            </a:r>
            <a:endParaRPr sz="2400" b="1" i="1" dirty="0">
              <a:solidFill>
                <a:schemeClr val="accent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ts val="4600"/>
              <a:buNone/>
            </a:pPr>
            <a:r>
              <a:rPr lang="en-US" sz="2400" b="1" i="1" dirty="0">
                <a:solidFill>
                  <a:schemeClr val="accent1"/>
                </a:solidFill>
              </a:rPr>
              <a:t>(Zoom: check your email)</a:t>
            </a:r>
            <a:endParaRPr sz="2400" b="1" i="1" dirty="0">
              <a:solidFill>
                <a:schemeClr val="accent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ts val="4140"/>
              <a:buNone/>
            </a:pPr>
            <a:endParaRPr sz="1350" b="1" dirty="0">
              <a:solidFill>
                <a:srgbClr val="942093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ts val="2760"/>
              <a:buNone/>
            </a:pPr>
            <a:endParaRPr b="1" dirty="0">
              <a:solidFill>
                <a:srgbClr val="002060"/>
              </a:solidFill>
            </a:endParaRPr>
          </a:p>
        </p:txBody>
      </p:sp>
      <p:sp>
        <p:nvSpPr>
          <p:cNvPr id="153" name="Google Shape;153;g2769a7b942b_1_0"/>
          <p:cNvSpPr txBox="1">
            <a:spLocks noGrp="1"/>
          </p:cNvSpPr>
          <p:nvPr>
            <p:ph type="body" idx="2"/>
          </p:nvPr>
        </p:nvSpPr>
        <p:spPr>
          <a:xfrm>
            <a:off x="1" y="3130548"/>
            <a:ext cx="4570552" cy="340509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ct val="79454"/>
            </a:pPr>
            <a:r>
              <a:rPr lang="en-US" sz="1400" b="1" u="sng" dirty="0">
                <a:solidFill>
                  <a:srgbClr val="002060"/>
                </a:solidFill>
              </a:rPr>
              <a:t>Before You Leave Us:</a:t>
            </a:r>
            <a:endParaRPr sz="1400" b="1" u="sng" dirty="0">
              <a:solidFill>
                <a:srgbClr val="002060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SzPct val="109250"/>
            </a:pPr>
            <a:endParaRPr sz="1050" b="1" u="sng" dirty="0">
              <a:solidFill>
                <a:srgbClr val="002060"/>
              </a:solidFill>
            </a:endParaRPr>
          </a:p>
          <a:p>
            <a:pPr marL="214313" indent="-189962">
              <a:lnSpc>
                <a:spcPct val="100000"/>
              </a:lnSpc>
              <a:spcBef>
                <a:spcPts val="699"/>
              </a:spcBef>
              <a:buClr>
                <a:srgbClr val="002060"/>
              </a:buClr>
              <a:buSzPct val="100000"/>
              <a:buChar char="•"/>
            </a:pPr>
            <a:r>
              <a:rPr lang="en-US" b="1" dirty="0">
                <a:solidFill>
                  <a:srgbClr val="002060"/>
                </a:solidFill>
              </a:rPr>
              <a:t>Post your screenshots, quotes, and insights to share on Twitter and Instagram: </a:t>
            </a:r>
            <a:endParaRPr b="1" dirty="0">
              <a:solidFill>
                <a:srgbClr val="002060"/>
              </a:solidFill>
            </a:endParaRPr>
          </a:p>
          <a:p>
            <a:pPr marL="685800" lvl="1" indent="-171450">
              <a:lnSpc>
                <a:spcPct val="100000"/>
              </a:lnSpc>
              <a:spcBef>
                <a:spcPts val="699"/>
              </a:spcBef>
              <a:buClr>
                <a:srgbClr val="002060"/>
              </a:buClr>
              <a:buSzPct val="100000"/>
            </a:pPr>
            <a:r>
              <a:rPr lang="en-US" sz="1600" b="1" dirty="0">
                <a:solidFill>
                  <a:srgbClr val="002060"/>
                </a:solidFill>
              </a:rPr>
              <a:t>@</a:t>
            </a:r>
            <a:r>
              <a:rPr lang="en-US" sz="1600" b="1" dirty="0" err="1">
                <a:solidFill>
                  <a:srgbClr val="002060"/>
                </a:solidFill>
              </a:rPr>
              <a:t>JohnJayTLC</a:t>
            </a:r>
            <a:r>
              <a:rPr lang="en-US" sz="1600" b="1" dirty="0">
                <a:solidFill>
                  <a:srgbClr val="002060"/>
                </a:solidFill>
              </a:rPr>
              <a:t>  #JJC-FDD</a:t>
            </a:r>
            <a:endParaRPr sz="1600" b="1" dirty="0">
              <a:solidFill>
                <a:srgbClr val="002060"/>
              </a:solidFill>
            </a:endParaRPr>
          </a:p>
          <a:p>
            <a:pPr marL="214313" indent="-189962">
              <a:lnSpc>
                <a:spcPct val="100000"/>
              </a:lnSpc>
              <a:spcBef>
                <a:spcPts val="699"/>
              </a:spcBef>
              <a:buSzPct val="100000"/>
              <a:buFont typeface="Arial"/>
              <a:buChar char="•"/>
            </a:pPr>
            <a:r>
              <a:rPr lang="en-US" b="1" dirty="0">
                <a:solidFill>
                  <a:srgbClr val="002060"/>
                </a:solidFill>
              </a:rPr>
              <a:t>Make notes of who you met and what you learned: keep track of what inspires you!</a:t>
            </a:r>
            <a:endParaRPr b="1" dirty="0">
              <a:solidFill>
                <a:srgbClr val="002060"/>
              </a:solidFill>
            </a:endParaRPr>
          </a:p>
          <a:p>
            <a:pPr marL="214313" indent="-189962">
              <a:lnSpc>
                <a:spcPct val="100000"/>
              </a:lnSpc>
              <a:spcBef>
                <a:spcPts val="699"/>
              </a:spcBef>
              <a:buClr>
                <a:srgbClr val="002060"/>
              </a:buClr>
              <a:buSzPct val="100000"/>
              <a:buChar char="•"/>
            </a:pPr>
            <a:r>
              <a:rPr lang="en-US" b="1" dirty="0">
                <a:solidFill>
                  <a:srgbClr val="002060"/>
                </a:solidFill>
              </a:rPr>
              <a:t>Complete the FDD Feedback survey: we will email you a link</a:t>
            </a:r>
            <a:endParaRPr b="1" dirty="0">
              <a:solidFill>
                <a:srgbClr val="002060"/>
              </a:solidFill>
            </a:endParaRPr>
          </a:p>
          <a:p>
            <a:pPr marL="214313" indent="-189962">
              <a:lnSpc>
                <a:spcPct val="100000"/>
              </a:lnSpc>
              <a:spcBef>
                <a:spcPts val="699"/>
              </a:spcBef>
              <a:buClr>
                <a:srgbClr val="002060"/>
              </a:buClr>
              <a:buSzPct val="100000"/>
              <a:buChar char="•"/>
            </a:pPr>
            <a:r>
              <a:rPr lang="en-US" b="1" dirty="0">
                <a:solidFill>
                  <a:srgbClr val="002060"/>
                </a:solidFill>
              </a:rPr>
              <a:t>Keep an eye on your faculty email for TLC announcements:)</a:t>
            </a:r>
            <a:endParaRPr b="1" dirty="0">
              <a:solidFill>
                <a:srgbClr val="002060"/>
              </a:solidFill>
            </a:endParaRPr>
          </a:p>
          <a:p>
            <a:pPr marL="214313" indent="-172688">
              <a:lnSpc>
                <a:spcPct val="75000"/>
              </a:lnSpc>
              <a:spcBef>
                <a:spcPts val="699"/>
              </a:spcBef>
              <a:buSzPct val="115000"/>
            </a:pPr>
            <a:endParaRPr sz="700" dirty="0">
              <a:solidFill>
                <a:srgbClr val="002060"/>
              </a:solidFill>
            </a:endParaRPr>
          </a:p>
          <a:p>
            <a:pPr marL="214313" indent="-172688">
              <a:lnSpc>
                <a:spcPct val="100000"/>
              </a:lnSpc>
              <a:spcBef>
                <a:spcPts val="564"/>
              </a:spcBef>
              <a:buSzPct val="115000"/>
            </a:pPr>
            <a:endParaRPr sz="700" dirty="0">
              <a:solidFill>
                <a:srgbClr val="002060"/>
              </a:solidFill>
            </a:endParaRPr>
          </a:p>
          <a:p>
            <a:pPr algn="ctr">
              <a:lnSpc>
                <a:spcPct val="100000"/>
              </a:lnSpc>
              <a:spcBef>
                <a:spcPts val="564"/>
              </a:spcBef>
              <a:buSzPct val="115000"/>
            </a:pPr>
            <a:endParaRPr sz="700" dirty="0"/>
          </a:p>
        </p:txBody>
      </p:sp>
      <p:pic>
        <p:nvPicPr>
          <p:cNvPr id="154" name="Google Shape;154;g2769a7b942b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13163" y="441808"/>
            <a:ext cx="736970" cy="665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769a7b942b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88791" y="5870574"/>
            <a:ext cx="736970" cy="6650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BE000-5F86-A44C-8D93-77303FDFD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QR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8F91F-113F-F0F3-8422-99953A34B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dirty="0"/>
              <a:t>Like other types of “reasoning,” QR is an important skill for understanding, comprehension, critical thinking, and decision-making.</a:t>
            </a:r>
          </a:p>
          <a:p>
            <a:r>
              <a:rPr lang="en-US" dirty="0"/>
              <a:t>Most important workforce skills:</a:t>
            </a:r>
          </a:p>
          <a:p>
            <a:pPr lvl="1"/>
            <a:r>
              <a:rPr lang="en-US" dirty="0"/>
              <a:t>Technological literacy</a:t>
            </a:r>
          </a:p>
          <a:p>
            <a:pPr lvl="1"/>
            <a:r>
              <a:rPr lang="en-US" dirty="0"/>
              <a:t>Quantitative, analytic</a:t>
            </a:r>
          </a:p>
          <a:p>
            <a:pPr lvl="1"/>
            <a:r>
              <a:rPr lang="en-US" dirty="0"/>
              <a:t>Problem-solving</a:t>
            </a:r>
          </a:p>
          <a:p>
            <a:pPr lvl="1"/>
            <a:r>
              <a:rPr lang="en-US" dirty="0"/>
              <a:t>From the DOL answering “What do employers look for in new employees?”</a:t>
            </a:r>
          </a:p>
          <a:p>
            <a:pPr lvl="2"/>
            <a:r>
              <a:rPr lang="en-US" dirty="0"/>
              <a:t>Problem solving and critical thinking refers to the ability to use knowledge, facts, </a:t>
            </a:r>
            <a:r>
              <a:rPr lang="en-US" b="1" dirty="0"/>
              <a:t>and data</a:t>
            </a:r>
            <a:r>
              <a:rPr lang="en-US" dirty="0"/>
              <a:t> to effectively solve workplace problems.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90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10138-3184-398D-2443-FF8CD7986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 in Our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A25FD-6715-9DCA-1394-B98B8E7C3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Expectation that students will write is ubiquitous</a:t>
            </a:r>
          </a:p>
          <a:p>
            <a:pPr lvl="1"/>
            <a:r>
              <a:rPr lang="en-US" dirty="0"/>
              <a:t>Writing instruction, less so</a:t>
            </a:r>
          </a:p>
          <a:p>
            <a:pPr lvl="1"/>
            <a:r>
              <a:rPr lang="en-US" dirty="0"/>
              <a:t>We write, so they must write</a:t>
            </a:r>
          </a:p>
          <a:p>
            <a:pPr lvl="1"/>
            <a:r>
              <a:rPr lang="en-US" dirty="0"/>
              <a:t>Writing Across the Curriculum</a:t>
            </a:r>
          </a:p>
          <a:p>
            <a:r>
              <a:rPr lang="en-US" dirty="0"/>
              <a:t>QR – not so much, except for STEM fields</a:t>
            </a:r>
          </a:p>
          <a:p>
            <a:pPr lvl="1"/>
            <a:r>
              <a:rPr lang="en-US" dirty="0"/>
              <a:t>“I’m not good with numbers”</a:t>
            </a:r>
          </a:p>
          <a:p>
            <a:r>
              <a:rPr lang="en-US" dirty="0"/>
              <a:t>QR as a crucial, academic skill is different from quantitative analyses as a mode of research.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7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88D7-E872-D8D8-1E28-F6F4473E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 in Pathways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2EA8F57-B654-BBBE-9522-BD2E1B676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349509"/>
              </p:ext>
            </p:extLst>
          </p:nvPr>
        </p:nvGraphicFramePr>
        <p:xfrm>
          <a:off x="189184" y="1372636"/>
          <a:ext cx="8765628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2814">
                  <a:extLst>
                    <a:ext uri="{9D8B030D-6E8A-4147-A177-3AD203B41FA5}">
                      <a16:colId xmlns:a16="http://schemas.microsoft.com/office/drawing/2014/main" val="4046725675"/>
                    </a:ext>
                  </a:extLst>
                </a:gridCol>
                <a:gridCol w="4382814">
                  <a:extLst>
                    <a:ext uri="{9D8B030D-6E8A-4147-A177-3AD203B41FA5}">
                      <a16:colId xmlns:a16="http://schemas.microsoft.com/office/drawing/2014/main" val="1253767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 &amp; Quantitative Reasoning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Scientific Reasoning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753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 and draw appropriate inferences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quantitative representations, such as formulas, graphs, or tables.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and apply the fundamental concepts and methods of a life or physical science.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861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algebraic, numerical, graphical, or statistical methods to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draw accurate conclusions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solve mathematical problems.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the scientific method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explore natural phenomena, including hypothesis development, observation, experimentation, measurement, data analysis, and data presentation.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13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 quantitative problems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expressed in natural language in a suitable mathematical format.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tools of a scientific discipline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carry out collaborative laboratory investigations.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849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Effectively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quantitative analysis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solutions to mathematical problems in written or oral form.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Gather, analyze, and interpret data and present it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an effective written laboratory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fieldwork report.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493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 solutions to problems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reasonableness using a variety of means, including informed estimation.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and apply research ethics and unbiased assessment in gathering and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scientific data.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895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mathematical methods to problems in other fields of study.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916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77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807C5-0594-5416-5EC9-3A2577EA6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 in General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21CDD-B38D-2095-BA9A-AC46EB666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dirty="0"/>
              <a:t>9 credits (3 out of 40 courses)</a:t>
            </a:r>
          </a:p>
          <a:p>
            <a:pPr lvl="1"/>
            <a:r>
              <a:rPr lang="en-US" dirty="0"/>
              <a:t>Required Core: Math &amp; Quantitative Reasoning</a:t>
            </a:r>
          </a:p>
          <a:p>
            <a:pPr lvl="1"/>
            <a:r>
              <a:rPr lang="en-US" dirty="0"/>
              <a:t>Required Core: Life &amp; Physical Sciences</a:t>
            </a:r>
          </a:p>
          <a:p>
            <a:pPr lvl="1"/>
            <a:r>
              <a:rPr lang="en-US" dirty="0"/>
              <a:t>Flexible Core: Scientific World</a:t>
            </a:r>
          </a:p>
          <a:p>
            <a:r>
              <a:rPr lang="en-US" dirty="0"/>
              <a:t>Anywhere else? Not really-- not systematically.</a:t>
            </a:r>
          </a:p>
          <a:p>
            <a:pPr lvl="1"/>
            <a:r>
              <a:rPr lang="en-US" dirty="0"/>
              <a:t>2016-2017 assessment: 87.6% of the same of student work from Flex Core and Justice Core courses showed no evidence of QR</a:t>
            </a:r>
          </a:p>
          <a:p>
            <a:pPr lvl="1"/>
            <a:r>
              <a:rPr lang="en-US" dirty="0"/>
              <a:t>“It seems likely, then, that quantitative reasoning in most General Education courses is incidental, not formally integrated into student learning, and neither taught, required, nor suggested on most assignments.”</a:t>
            </a:r>
          </a:p>
        </p:txBody>
      </p:sp>
    </p:spTree>
    <p:extLst>
      <p:ext uri="{BB962C8B-B14F-4D97-AF65-F5344CB8AC3E}">
        <p14:creationId xmlns:p14="http://schemas.microsoft.com/office/powerpoint/2010/main" val="1087870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25EA4-13E3-F9F2-1BE8-3E3EBB08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 in Undergraduate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436CB-5D3E-92C2-439F-435713E2D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Outside of STEM fields</a:t>
            </a:r>
          </a:p>
          <a:p>
            <a:pPr lvl="1"/>
            <a:r>
              <a:rPr lang="en-US" dirty="0"/>
              <a:t>8 majors require STA 250, or else have a research methods course with an explicit quantitative component</a:t>
            </a:r>
          </a:p>
          <a:p>
            <a:pPr lvl="1"/>
            <a:r>
              <a:rPr lang="en-US" dirty="0"/>
              <a:t>3 majors have an experience like this as elective</a:t>
            </a:r>
          </a:p>
          <a:p>
            <a:pPr lvl="1"/>
            <a:r>
              <a:rPr lang="en-US" dirty="0"/>
              <a:t>14 majors do not have a QR course as a requirement or an option</a:t>
            </a:r>
          </a:p>
          <a:p>
            <a:pPr lvl="1"/>
            <a:r>
              <a:rPr lang="en-US" dirty="0"/>
              <a:t>This matters because is contributes to the inconsistency of developing this skill</a:t>
            </a:r>
          </a:p>
        </p:txBody>
      </p:sp>
    </p:spTree>
    <p:extLst>
      <p:ext uri="{BB962C8B-B14F-4D97-AF65-F5344CB8AC3E}">
        <p14:creationId xmlns:p14="http://schemas.microsoft.com/office/powerpoint/2010/main" val="129403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64A4-17FD-101C-D500-189DDA901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 in Graduate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B4A63-12EA-1753-1291-B55B6C7D8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Nearly all of our 13 Masters programs include a QR component</a:t>
            </a:r>
          </a:p>
          <a:p>
            <a:r>
              <a:rPr lang="en-US" dirty="0"/>
              <a:t>The disconnect</a:t>
            </a:r>
          </a:p>
          <a:p>
            <a:pPr lvl="1"/>
            <a:r>
              <a:rPr lang="en-US" dirty="0"/>
              <a:t>Advanced proficiency in QR is expected for graduate students …</a:t>
            </a:r>
          </a:p>
          <a:p>
            <a:pPr lvl="1"/>
            <a:r>
              <a:rPr lang="en-US" dirty="0"/>
              <a:t>But we don’t do much to develop these skills in our undergrads</a:t>
            </a:r>
          </a:p>
        </p:txBody>
      </p:sp>
    </p:spTree>
    <p:extLst>
      <p:ext uri="{BB962C8B-B14F-4D97-AF65-F5344CB8AC3E}">
        <p14:creationId xmlns:p14="http://schemas.microsoft.com/office/powerpoint/2010/main" val="2134960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658A7-ED33-D790-733B-9F00281FB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Skills Students Should Have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B20E2-60FE-22DC-57C4-1668A6CC0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Questionnaire from spring 2023</a:t>
            </a:r>
          </a:p>
        </p:txBody>
      </p:sp>
    </p:spTree>
    <p:extLst>
      <p:ext uri="{BB962C8B-B14F-4D97-AF65-F5344CB8AC3E}">
        <p14:creationId xmlns:p14="http://schemas.microsoft.com/office/powerpoint/2010/main" val="1608415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803</TotalTime>
  <Words>1126</Words>
  <Application>Microsoft Office PowerPoint</Application>
  <PresentationFormat>On-screen Show (4:3)</PresentationFormat>
  <Paragraphs>138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Open Sans</vt:lpstr>
      <vt:lpstr>Office Theme</vt:lpstr>
      <vt:lpstr>Quantitative Literacy in the Classroom, No Matter What You Teach (Part 1)</vt:lpstr>
      <vt:lpstr>QR Defined</vt:lpstr>
      <vt:lpstr>Why QR Matters</vt:lpstr>
      <vt:lpstr>QR in Our Curriculum</vt:lpstr>
      <vt:lpstr>Learning Outcomes in Pathways</vt:lpstr>
      <vt:lpstr>QR in General Education</vt:lpstr>
      <vt:lpstr>QR in Undergraduate Programs</vt:lpstr>
      <vt:lpstr>QR in Graduate Programs</vt:lpstr>
      <vt:lpstr>Skills Students Should Have</vt:lpstr>
      <vt:lpstr>Who Replied</vt:lpstr>
      <vt:lpstr>General Responses</vt:lpstr>
      <vt:lpstr>General Responses</vt:lpstr>
      <vt:lpstr>Tools, Tools, Tools</vt:lpstr>
      <vt:lpstr>QR, Digital Literacy, and Our Institutional Goals</vt:lpstr>
      <vt:lpstr>Breakout Session #1</vt:lpstr>
      <vt:lpstr>Breakout Session #1 Responses</vt:lpstr>
      <vt:lpstr>Breakout Session #2</vt:lpstr>
      <vt:lpstr>Breakout Session #2 Responses</vt:lpstr>
      <vt:lpstr>PowerPoint Presentation</vt:lpstr>
      <vt:lpstr>THANKS FOR JOINING US!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Literacy in the Classroom, No Matter What You Teach (Part 1)</dc:title>
  <dc:creator>Andrew Sidman</dc:creator>
  <cp:lastModifiedBy>Andrew Sidman</cp:lastModifiedBy>
  <cp:revision>4</cp:revision>
  <dcterms:created xsi:type="dcterms:W3CDTF">2023-08-23T18:15:20Z</dcterms:created>
  <dcterms:modified xsi:type="dcterms:W3CDTF">2023-08-24T14:05:48Z</dcterms:modified>
</cp:coreProperties>
</file>