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60" r:id="rId4"/>
    <p:sldId id="271" r:id="rId5"/>
    <p:sldId id="257" r:id="rId6"/>
    <p:sldId id="258" r:id="rId7"/>
    <p:sldId id="259" r:id="rId8"/>
    <p:sldId id="261" r:id="rId9"/>
    <p:sldId id="263" r:id="rId10"/>
    <p:sldId id="273" r:id="rId11"/>
    <p:sldId id="264" r:id="rId12"/>
    <p:sldId id="267" r:id="rId13"/>
    <p:sldId id="270" r:id="rId14"/>
    <p:sldId id="265" r:id="rId15"/>
    <p:sldId id="266" r:id="rId16"/>
    <p:sldId id="269" r:id="rId17"/>
    <p:sldId id="262" r:id="rId18"/>
    <p:sldId id="268" r:id="rId19"/>
    <p:sldId id="274" r:id="rId20"/>
    <p:sldId id="272"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A0969-3B77-4FDB-BAEB-90E858C5233B}"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E49E8-4446-447E-A249-2402CF2E789A}" type="slidenum">
              <a:rPr lang="en-US" smtClean="0"/>
              <a:t>‹#›</a:t>
            </a:fld>
            <a:endParaRPr lang="en-US"/>
          </a:p>
        </p:txBody>
      </p:sp>
    </p:spTree>
    <p:extLst>
      <p:ext uri="{BB962C8B-B14F-4D97-AF65-F5344CB8AC3E}">
        <p14:creationId xmlns:p14="http://schemas.microsoft.com/office/powerpoint/2010/main" val="162370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69a7b94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769a7b94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22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FAA156-8C70-489A-A23D-47D0A0D6C902}"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362117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AA156-8C70-489A-A23D-47D0A0D6C902}"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36636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AA156-8C70-489A-A23D-47D0A0D6C902}"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1760265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77A4241-4BC8-4744-B43A-704D2987778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78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299033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939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F72C8C-45E6-EE47-A8CF-983153D4CC17}"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155382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F72C8C-45E6-EE47-A8CF-983153D4CC17}"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A4241-4BC8-4744-B43A-704D2987778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518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F72C8C-45E6-EE47-A8CF-983153D4CC17}"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A4241-4BC8-4744-B43A-704D298777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55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72C8C-45E6-EE47-A8CF-983153D4CC17}"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38563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72C8C-45E6-EE47-A8CF-983153D4CC17}"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A4241-4BC8-4744-B43A-704D2987778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40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AA156-8C70-489A-A23D-47D0A0D6C902}"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2011652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72C8C-45E6-EE47-A8CF-983153D4CC17}"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127923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F72C8C-45E6-EE47-A8CF-983153D4CC17}"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628340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30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59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spTree>
    <p:extLst>
      <p:ext uri="{BB962C8B-B14F-4D97-AF65-F5344CB8AC3E}">
        <p14:creationId xmlns:p14="http://schemas.microsoft.com/office/powerpoint/2010/main" val="426487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894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094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77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72C8C-45E6-EE47-A8CF-983153D4CC17}"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A4241-4BC8-4744-B43A-704D2987778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41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FAA156-8C70-489A-A23D-47D0A0D6C902}"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383326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AA156-8C70-489A-A23D-47D0A0D6C902}"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79423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AA156-8C70-489A-A23D-47D0A0D6C902}"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9118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AA156-8C70-489A-A23D-47D0A0D6C902}"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74883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AA156-8C70-489A-A23D-47D0A0D6C902}"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81801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AA156-8C70-489A-A23D-47D0A0D6C902}"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117679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FAA156-8C70-489A-A23D-47D0A0D6C902}"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95ABF9-61CB-4212-88A3-0EEB4A7DCF01}" type="slidenum">
              <a:rPr lang="en-US" smtClean="0"/>
              <a:t>‹#›</a:t>
            </a:fld>
            <a:endParaRPr lang="en-US"/>
          </a:p>
        </p:txBody>
      </p:sp>
    </p:spTree>
    <p:extLst>
      <p:ext uri="{BB962C8B-B14F-4D97-AF65-F5344CB8AC3E}">
        <p14:creationId xmlns:p14="http://schemas.microsoft.com/office/powerpoint/2010/main" val="229843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AA156-8C70-489A-A23D-47D0A0D6C902}" type="datetimeFigureOut">
              <a:rPr lang="en-US" smtClean="0"/>
              <a:t>8/24/2023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ABF9-61CB-4212-88A3-0EEB4A7DCF01}" type="slidenum">
              <a:rPr lang="en-US" smtClean="0"/>
              <a:t>‹#›</a:t>
            </a:fld>
            <a:endParaRPr lang="en-US"/>
          </a:p>
        </p:txBody>
      </p:sp>
    </p:spTree>
    <p:extLst>
      <p:ext uri="{BB962C8B-B14F-4D97-AF65-F5344CB8AC3E}">
        <p14:creationId xmlns:p14="http://schemas.microsoft.com/office/powerpoint/2010/main" val="69992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F72C8C-45E6-EE47-A8CF-983153D4CC17}" type="datetimeFigureOut">
              <a:rPr lang="en-US" smtClean="0"/>
              <a:t>8/24/2023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7A4241-4BC8-4744-B43A-704D29877787}" type="slidenum">
              <a:rPr lang="en-US" smtClean="0"/>
              <a:t>‹#›</a:t>
            </a:fld>
            <a:endParaRPr lang="en-US"/>
          </a:p>
        </p:txBody>
      </p:sp>
    </p:spTree>
    <p:extLst>
      <p:ext uri="{BB962C8B-B14F-4D97-AF65-F5344CB8AC3E}">
        <p14:creationId xmlns:p14="http://schemas.microsoft.com/office/powerpoint/2010/main" val="242199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msimpact.org/resource/untold_stor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elp.netflix.com/en/node/57695"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s.lib.jjay.cuny.edu/vide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Acquiring films for class viewing</a:t>
            </a:r>
            <a:endParaRPr lang="en-US" dirty="0"/>
          </a:p>
        </p:txBody>
      </p:sp>
      <p:sp>
        <p:nvSpPr>
          <p:cNvPr id="3" name="Subtitle 2"/>
          <p:cNvSpPr>
            <a:spLocks noGrp="1"/>
          </p:cNvSpPr>
          <p:nvPr>
            <p:ph type="subTitle" idx="1"/>
          </p:nvPr>
        </p:nvSpPr>
        <p:spPr/>
        <p:txBody>
          <a:bodyPr/>
          <a:lstStyle/>
          <a:p>
            <a:r>
              <a:rPr lang="en-US" dirty="0" smtClean="0"/>
              <a:t>Ellen Sexton, Chief Librarian</a:t>
            </a:r>
          </a:p>
          <a:p>
            <a:r>
              <a:rPr lang="en-US" dirty="0" smtClean="0"/>
              <a:t>Lloyd Sealy Library, John Jay College of Criminal Justice</a:t>
            </a:r>
          </a:p>
          <a:p>
            <a:r>
              <a:rPr lang="en-US" dirty="0" smtClean="0"/>
              <a:t>August 2023</a:t>
            </a:r>
          </a:p>
          <a:p>
            <a:endParaRPr lang="en-US" dirty="0"/>
          </a:p>
        </p:txBody>
      </p:sp>
    </p:spTree>
    <p:extLst>
      <p:ext uri="{BB962C8B-B14F-4D97-AF65-F5344CB8AC3E}">
        <p14:creationId xmlns:p14="http://schemas.microsoft.com/office/powerpoint/2010/main" val="428559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for film is complex</a:t>
            </a:r>
            <a:endParaRPr lang="en-US" dirty="0"/>
          </a:p>
        </p:txBody>
      </p:sp>
      <p:sp>
        <p:nvSpPr>
          <p:cNvPr id="3" name="Content Placeholder 2"/>
          <p:cNvSpPr>
            <a:spLocks noGrp="1"/>
          </p:cNvSpPr>
          <p:nvPr>
            <p:ph idx="1"/>
          </p:nvPr>
        </p:nvSpPr>
        <p:spPr/>
        <p:txBody>
          <a:bodyPr/>
          <a:lstStyle/>
          <a:p>
            <a:r>
              <a:rPr lang="en-US" dirty="0" smtClean="0"/>
              <a:t>Multiple people have intellectual property rights; writers, actors, music composers…</a:t>
            </a:r>
          </a:p>
          <a:p>
            <a:r>
              <a:rPr lang="en-US" dirty="0" smtClean="0"/>
              <a:t>Rights need to be </a:t>
            </a:r>
            <a:r>
              <a:rPr lang="en-US" dirty="0" smtClean="0"/>
              <a:t>negotiated </a:t>
            </a:r>
            <a:r>
              <a:rPr lang="en-US" dirty="0" smtClean="0"/>
              <a:t>for each distribution modality. </a:t>
            </a:r>
          </a:p>
          <a:p>
            <a:r>
              <a:rPr lang="en-US" dirty="0" smtClean="0"/>
              <a:t>Documentary makers need permission to film copyrighted items (outside of fair use).  If that permission is not granted, or the license expires, the documentary may be withdrawn from formal distribution channels. </a:t>
            </a:r>
          </a:p>
          <a:p>
            <a:endParaRPr lang="en-US" dirty="0"/>
          </a:p>
        </p:txBody>
      </p:sp>
    </p:spTree>
    <p:extLst>
      <p:ext uri="{BB962C8B-B14F-4D97-AF65-F5344CB8AC3E}">
        <p14:creationId xmlns:p14="http://schemas.microsoft.com/office/powerpoint/2010/main" val="258848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24" y="4852660"/>
            <a:ext cx="10515600" cy="1325563"/>
          </a:xfrm>
        </p:spPr>
        <p:txBody>
          <a:bodyPr>
            <a:normAutofit/>
          </a:bodyPr>
          <a:lstStyle/>
          <a:p>
            <a:r>
              <a:rPr lang="en-US" sz="1800" i="1" dirty="0">
                <a:latin typeface="Adobe Garamond Pro" panose="02020502060506020403" pitchFamily="18" charset="0"/>
              </a:rPr>
              <a:t>Untold Stories: Creative Consequences of the Rights Clearance Culture for Documentary Filmmakers</a:t>
            </a:r>
            <a:r>
              <a:rPr lang="en-US" sz="1800" dirty="0">
                <a:latin typeface="Adobe Garamond Pro" panose="02020502060506020403" pitchFamily="18" charset="0"/>
              </a:rPr>
              <a:t>  By Patricia </a:t>
            </a:r>
            <a:r>
              <a:rPr lang="en-US" sz="1800" dirty="0" err="1">
                <a:latin typeface="Adobe Garamond Pro" panose="02020502060506020403" pitchFamily="18" charset="0"/>
              </a:rPr>
              <a:t>Aufderheide</a:t>
            </a:r>
            <a:r>
              <a:rPr lang="en-US" sz="1800" dirty="0">
                <a:latin typeface="Adobe Garamond Pro" panose="02020502060506020403" pitchFamily="18" charset="0"/>
              </a:rPr>
              <a:t> and Peter </a:t>
            </a:r>
            <a:r>
              <a:rPr lang="en-US" sz="1800" dirty="0" err="1">
                <a:latin typeface="Adobe Garamond Pro" panose="02020502060506020403" pitchFamily="18" charset="0"/>
              </a:rPr>
              <a:t>Jaszi</a:t>
            </a:r>
            <a:r>
              <a:rPr lang="en-US" sz="1800" dirty="0">
                <a:latin typeface="Adobe Garamond Pro" panose="02020502060506020403" pitchFamily="18" charset="0"/>
              </a:rPr>
              <a:t>.  2004. Center for Media &amp; Social </a:t>
            </a:r>
            <a:r>
              <a:rPr lang="en-US" sz="1800" dirty="0" smtClean="0">
                <a:latin typeface="Adobe Garamond Pro" panose="02020502060506020403" pitchFamily="18" charset="0"/>
              </a:rPr>
              <a:t>Impact.   </a:t>
            </a:r>
            <a:r>
              <a:rPr lang="en-US" sz="1800" dirty="0">
                <a:latin typeface="Adobe Garamond Pro" panose="02020502060506020403" pitchFamily="18" charset="0"/>
                <a:hlinkClick r:id="rId2"/>
              </a:rPr>
              <a:t>https://cmsimpact.org/resource/untold_stories</a:t>
            </a:r>
            <a:r>
              <a:rPr lang="en-US" sz="1800" dirty="0" smtClean="0">
                <a:latin typeface="Adobe Garamond Pro" panose="02020502060506020403" pitchFamily="18" charset="0"/>
                <a:hlinkClick r:id="rId2"/>
              </a:rPr>
              <a:t>/</a:t>
            </a:r>
            <a:r>
              <a:rPr lang="en-US" sz="1800" dirty="0" smtClean="0">
                <a:latin typeface="Adobe Garamond Pro" panose="02020502060506020403" pitchFamily="18" charset="0"/>
              </a:rPr>
              <a:t>  </a:t>
            </a:r>
            <a:endParaRPr lang="en-US" sz="1800" dirty="0">
              <a:latin typeface="Adobe Garamond Pro" panose="02020502060506020403" pitchFamily="18" charset="0"/>
            </a:endParaRPr>
          </a:p>
        </p:txBody>
      </p:sp>
      <p:sp>
        <p:nvSpPr>
          <p:cNvPr id="3" name="Content Placeholder 2"/>
          <p:cNvSpPr>
            <a:spLocks noGrp="1"/>
          </p:cNvSpPr>
          <p:nvPr>
            <p:ph idx="1"/>
          </p:nvPr>
        </p:nvSpPr>
        <p:spPr>
          <a:xfrm>
            <a:off x="659524" y="501322"/>
            <a:ext cx="10515600" cy="4351338"/>
          </a:xfrm>
        </p:spPr>
        <p:txBody>
          <a:bodyPr>
            <a:normAutofit fontScale="92500" lnSpcReduction="10000"/>
          </a:bodyPr>
          <a:lstStyle/>
          <a:p>
            <a:pPr marL="0" indent="0">
              <a:buNone/>
            </a:pPr>
            <a:r>
              <a:rPr lang="en-US" dirty="0" smtClean="0">
                <a:latin typeface="Adobe Garamond Pro" panose="02020502060506020403" pitchFamily="18" charset="0"/>
              </a:rPr>
              <a:t>“</a:t>
            </a:r>
            <a:r>
              <a:rPr lang="en-US" b="1" dirty="0" smtClean="0">
                <a:latin typeface="Adobe Garamond Pro" panose="02020502060506020403" pitchFamily="18" charset="0"/>
              </a:rPr>
              <a:t>The </a:t>
            </a:r>
            <a:r>
              <a:rPr lang="en-US" b="1" dirty="0">
                <a:latin typeface="Adobe Garamond Pro" panose="02020502060506020403" pitchFamily="18" charset="0"/>
              </a:rPr>
              <a:t>price of non-compliance can be non-distribution</a:t>
            </a:r>
            <a:r>
              <a:rPr lang="en-US" dirty="0">
                <a:latin typeface="Adobe Garamond Pro" panose="02020502060506020403" pitchFamily="18" charset="0"/>
              </a:rPr>
              <a:t>, at least until the filmmaker complies. For example, Thom Andersen’s </a:t>
            </a:r>
            <a:r>
              <a:rPr lang="en-US" i="1" dirty="0">
                <a:latin typeface="Adobe Garamond Pro" panose="02020502060506020403" pitchFamily="18" charset="0"/>
              </a:rPr>
              <a:t>Red Hollywood</a:t>
            </a:r>
            <a:r>
              <a:rPr lang="en-US" dirty="0">
                <a:latin typeface="Adobe Garamond Pro" panose="02020502060506020403" pitchFamily="18" charset="0"/>
              </a:rPr>
              <a:t>, in which he quoted much feature film material, was not distributed commercially, and was never shown in Germany because “the broadcasters were intimidated.” Aviva Kempner became embroiled in an extended conflict with the DVD distributor of </a:t>
            </a:r>
            <a:r>
              <a:rPr lang="en-US" i="1" dirty="0">
                <a:latin typeface="Adobe Garamond Pro" panose="02020502060506020403" pitchFamily="18" charset="0"/>
              </a:rPr>
              <a:t>The Life and Times of Hank Greenberg</a:t>
            </a:r>
            <a:r>
              <a:rPr lang="en-US" dirty="0">
                <a:latin typeface="Adobe Garamond Pro" panose="02020502060506020403" pitchFamily="18" charset="0"/>
              </a:rPr>
              <a:t>, because of rights that needed to be renegotiated for video and DVD distribution. PBS would not carry Robert Stone’s </a:t>
            </a:r>
            <a:r>
              <a:rPr lang="en-US" i="1" dirty="0">
                <a:latin typeface="Adobe Garamond Pro" panose="02020502060506020403" pitchFamily="18" charset="0"/>
              </a:rPr>
              <a:t>Satellite Sky</a:t>
            </a:r>
            <a:r>
              <a:rPr lang="en-US" dirty="0">
                <a:latin typeface="Adobe Garamond Pro" panose="02020502060506020403" pitchFamily="18" charset="0"/>
              </a:rPr>
              <a:t>, which referred to American cultural notions of space travel by excerpting 1950s science fiction films, until he cleared rights to films whose trailers he had used, even though the trailers were in the public domain. PBS’s demand cost his company $25,000 of his fee. </a:t>
            </a:r>
            <a:r>
              <a:rPr lang="en-US" i="1" dirty="0">
                <a:latin typeface="Adobe Garamond Pro" panose="02020502060506020403" pitchFamily="18" charset="0"/>
              </a:rPr>
              <a:t>Strange Fruit</a:t>
            </a:r>
            <a:r>
              <a:rPr lang="en-US" dirty="0">
                <a:latin typeface="Adobe Garamond Pro" panose="02020502060506020403" pitchFamily="18" charset="0"/>
              </a:rPr>
              <a:t>, a documentary about lynching, depended on music that couldn’t be cleared for home video, and is excluded from that </a:t>
            </a:r>
            <a:r>
              <a:rPr lang="en-US" dirty="0" smtClean="0">
                <a:latin typeface="Adobe Garamond Pro" panose="02020502060506020403" pitchFamily="18" charset="0"/>
              </a:rPr>
              <a:t>market…”</a:t>
            </a:r>
            <a:endParaRPr lang="en-US" dirty="0"/>
          </a:p>
        </p:txBody>
      </p:sp>
    </p:spTree>
    <p:extLst>
      <p:ext uri="{BB962C8B-B14F-4D97-AF65-F5344CB8AC3E}">
        <p14:creationId xmlns:p14="http://schemas.microsoft.com/office/powerpoint/2010/main" val="3628989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039029"/>
            <a:ext cx="4238297" cy="1325563"/>
          </a:xfrm>
        </p:spPr>
        <p:txBody>
          <a:bodyPr/>
          <a:lstStyle/>
          <a:p>
            <a:r>
              <a:rPr lang="en-US" dirty="0" smtClean="0"/>
              <a:t>Some examples</a:t>
            </a:r>
            <a:endParaRPr lang="en-US" dirty="0"/>
          </a:p>
        </p:txBody>
      </p:sp>
    </p:spTree>
    <p:extLst>
      <p:ext uri="{BB962C8B-B14F-4D97-AF65-F5344CB8AC3E}">
        <p14:creationId xmlns:p14="http://schemas.microsoft.com/office/powerpoint/2010/main" val="1708188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444" y="1397859"/>
            <a:ext cx="10515600" cy="1325563"/>
          </a:xfrm>
        </p:spPr>
        <p:txBody>
          <a:bodyPr>
            <a:normAutofit fontScale="90000"/>
          </a:bodyPr>
          <a:lstStyle/>
          <a:p>
            <a:pPr algn="ctr"/>
            <a:r>
              <a:rPr lang="en-US" sz="3100" b="1" i="1" dirty="0"/>
              <a:t>The problem with </a:t>
            </a:r>
            <a:r>
              <a:rPr lang="en-US" sz="3100" b="1" i="1" dirty="0" err="1"/>
              <a:t>Apu</a:t>
            </a:r>
            <a:r>
              <a:rPr lang="en-US" sz="3100" b="1" i="1" dirty="0"/>
              <a:t> </a:t>
            </a:r>
            <a:r>
              <a:rPr lang="en-US" sz="3100" b="1" i="1" dirty="0" smtClean="0"/>
              <a:t/>
            </a:r>
            <a:br>
              <a:rPr lang="en-US" sz="3100" b="1" i="1" dirty="0" smtClean="0"/>
            </a:br>
            <a:r>
              <a:rPr lang="en-US" sz="3100" b="1" i="1" dirty="0" smtClean="0"/>
              <a:t/>
            </a:r>
            <a:br>
              <a:rPr lang="en-US" sz="3100" b="1" i="1" dirty="0" smtClean="0"/>
            </a:br>
            <a:r>
              <a:rPr lang="en-US" sz="3100" dirty="0" smtClean="0"/>
              <a:t>This </a:t>
            </a:r>
            <a:r>
              <a:rPr lang="en-US" sz="3100" dirty="0"/>
              <a:t>documentary </a:t>
            </a:r>
            <a:r>
              <a:rPr lang="en-US" sz="3100" dirty="0" smtClean="0"/>
              <a:t>was shown on </a:t>
            </a:r>
            <a:r>
              <a:rPr lang="en-US" sz="3100" dirty="0"/>
              <a:t>Nov. 19 on truTV, </a:t>
            </a:r>
            <a:r>
              <a:rPr lang="en-US" sz="3100" dirty="0" smtClean="0"/>
              <a:t/>
            </a:r>
            <a:br>
              <a:rPr lang="en-US" sz="3100" dirty="0" smtClean="0"/>
            </a:br>
            <a:r>
              <a:rPr lang="en-US" sz="3100" dirty="0" smtClean="0"/>
              <a:t>and is now </a:t>
            </a:r>
            <a:r>
              <a:rPr lang="en-US" sz="3100" dirty="0"/>
              <a:t>available only on Amazon </a:t>
            </a:r>
            <a:r>
              <a:rPr lang="en-US" sz="3100" dirty="0" smtClean="0"/>
              <a:t>Prime </a:t>
            </a:r>
            <a:r>
              <a:rPr lang="en-US" sz="3100" dirty="0"/>
              <a:t>and Apple TV. </a:t>
            </a:r>
            <a:r>
              <a:rPr lang="en-US" dirty="0"/>
              <a:t/>
            </a:r>
            <a:br>
              <a:rPr lang="en-US" dirty="0"/>
            </a:br>
            <a:endParaRPr lang="en-US" dirty="0"/>
          </a:p>
        </p:txBody>
      </p:sp>
      <p:pic>
        <p:nvPicPr>
          <p:cNvPr id="7" name="Picture 6"/>
          <p:cNvPicPr/>
          <p:nvPr/>
        </p:nvPicPr>
        <p:blipFill>
          <a:blip r:embed="rId2"/>
          <a:stretch>
            <a:fillRect/>
          </a:stretch>
        </p:blipFill>
        <p:spPr>
          <a:xfrm>
            <a:off x="4335537" y="2973630"/>
            <a:ext cx="4209415" cy="1685290"/>
          </a:xfrm>
          <a:prstGeom prst="rect">
            <a:avLst/>
          </a:prstGeom>
        </p:spPr>
      </p:pic>
      <p:sp>
        <p:nvSpPr>
          <p:cNvPr id="6" name="TextBox 5"/>
          <p:cNvSpPr txBox="1"/>
          <p:nvPr/>
        </p:nvSpPr>
        <p:spPr>
          <a:xfrm>
            <a:off x="1618593" y="5644055"/>
            <a:ext cx="8818179" cy="369332"/>
          </a:xfrm>
          <a:prstGeom prst="rect">
            <a:avLst/>
          </a:prstGeom>
          <a:noFill/>
        </p:spPr>
        <p:txBody>
          <a:bodyPr wrap="square" rtlCol="0">
            <a:spAutoFit/>
          </a:bodyPr>
          <a:lstStyle/>
          <a:p>
            <a:r>
              <a:rPr lang="en-US" dirty="0" smtClean="0"/>
              <a:t>I could not get this for a professor.</a:t>
            </a:r>
            <a:endParaRPr lang="en-US" dirty="0"/>
          </a:p>
        </p:txBody>
      </p:sp>
    </p:spTree>
    <p:extLst>
      <p:ext uri="{BB962C8B-B14F-4D97-AF65-F5344CB8AC3E}">
        <p14:creationId xmlns:p14="http://schemas.microsoft.com/office/powerpoint/2010/main" val="326125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77600" y="318153"/>
            <a:ext cx="4037965" cy="6028055"/>
          </a:xfrm>
          <a:prstGeom prst="rect">
            <a:avLst/>
          </a:prstGeom>
        </p:spPr>
      </p:pic>
      <p:sp>
        <p:nvSpPr>
          <p:cNvPr id="5" name="TextBox 4"/>
          <p:cNvSpPr txBox="1"/>
          <p:nvPr/>
        </p:nvSpPr>
        <p:spPr>
          <a:xfrm>
            <a:off x="5604734" y="1215614"/>
            <a:ext cx="5809130" cy="4247317"/>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February 2021 in theatres</a:t>
            </a:r>
          </a:p>
          <a:p>
            <a:pPr marL="285750" indent="-285750">
              <a:buFont typeface="Arial" panose="020B0604020202020204" pitchFamily="34" charset="0"/>
              <a:buChar char="•"/>
            </a:pPr>
            <a:r>
              <a:rPr lang="en-US" sz="3600" dirty="0" smtClean="0"/>
              <a:t>May 2021, DVD available for home purchase.  </a:t>
            </a:r>
            <a:endParaRPr lang="en-US" sz="3600" dirty="0"/>
          </a:p>
          <a:p>
            <a:pPr marL="285750" indent="-285750">
              <a:buFont typeface="Arial" panose="020B0604020202020204" pitchFamily="34" charset="0"/>
              <a:buChar char="•"/>
            </a:pPr>
            <a:r>
              <a:rPr lang="en-US" sz="3600" dirty="0"/>
              <a:t>Available to </a:t>
            </a:r>
            <a:r>
              <a:rPr lang="en-US" sz="3600" dirty="0" smtClean="0"/>
              <a:t>us (as an educational institution)  to license via </a:t>
            </a:r>
            <a:r>
              <a:rPr lang="en-US" sz="3600" b="1" dirty="0" smtClean="0"/>
              <a:t>Swank</a:t>
            </a:r>
            <a:r>
              <a:rPr lang="en-US" sz="3600" dirty="0"/>
              <a:t>, since at least spring 2023.  </a:t>
            </a:r>
          </a:p>
          <a:p>
            <a:endParaRPr lang="en-US" dirty="0"/>
          </a:p>
        </p:txBody>
      </p:sp>
      <p:sp>
        <p:nvSpPr>
          <p:cNvPr id="6" name="TextBox 5"/>
          <p:cNvSpPr txBox="1"/>
          <p:nvPr/>
        </p:nvSpPr>
        <p:spPr>
          <a:xfrm>
            <a:off x="6453351" y="5644055"/>
            <a:ext cx="3983421" cy="369332"/>
          </a:xfrm>
          <a:prstGeom prst="rect">
            <a:avLst/>
          </a:prstGeom>
          <a:noFill/>
        </p:spPr>
        <p:txBody>
          <a:bodyPr wrap="square" rtlCol="0">
            <a:spAutoFit/>
          </a:bodyPr>
          <a:lstStyle/>
          <a:p>
            <a:pPr algn="r"/>
            <a:r>
              <a:rPr lang="en-US" dirty="0" smtClean="0"/>
              <a:t>I could , and did,  get this for a professor.</a:t>
            </a:r>
            <a:endParaRPr lang="en-US" dirty="0"/>
          </a:p>
        </p:txBody>
      </p:sp>
    </p:spTree>
    <p:extLst>
      <p:ext uri="{BB962C8B-B14F-4D97-AF65-F5344CB8AC3E}">
        <p14:creationId xmlns:p14="http://schemas.microsoft.com/office/powerpoint/2010/main" val="4289673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&amp; Amazon </a:t>
            </a:r>
            <a:r>
              <a:rPr lang="en-US" dirty="0"/>
              <a:t>P</a:t>
            </a:r>
            <a:r>
              <a:rPr lang="en-US" dirty="0" smtClean="0"/>
              <a:t>rime</a:t>
            </a:r>
            <a:endParaRPr lang="en-US" dirty="0"/>
          </a:p>
        </p:txBody>
      </p:sp>
      <p:sp>
        <p:nvSpPr>
          <p:cNvPr id="3" name="Content Placeholder 2"/>
          <p:cNvSpPr>
            <a:spLocks noGrp="1"/>
          </p:cNvSpPr>
          <p:nvPr>
            <p:ph idx="1"/>
          </p:nvPr>
        </p:nvSpPr>
        <p:spPr/>
        <p:txBody>
          <a:bodyPr/>
          <a:lstStyle/>
          <a:p>
            <a:r>
              <a:rPr lang="en-US" dirty="0" smtClean="0"/>
              <a:t>Neither Netflix nor Amazon Prime permit streaming to institutional account holders.  They sell direct to consumer.  </a:t>
            </a:r>
          </a:p>
          <a:p>
            <a:r>
              <a:rPr lang="en-US" dirty="0" smtClean="0"/>
              <a:t>They don't sell DVDs of their own productions.</a:t>
            </a:r>
          </a:p>
          <a:p>
            <a:endParaRPr lang="en-US" dirty="0"/>
          </a:p>
        </p:txBody>
      </p:sp>
      <p:sp>
        <p:nvSpPr>
          <p:cNvPr id="5" name="TextBox 4"/>
          <p:cNvSpPr txBox="1"/>
          <p:nvPr/>
        </p:nvSpPr>
        <p:spPr>
          <a:xfrm>
            <a:off x="1618594" y="5644055"/>
            <a:ext cx="3668110" cy="369332"/>
          </a:xfrm>
          <a:prstGeom prst="rect">
            <a:avLst/>
          </a:prstGeom>
          <a:noFill/>
        </p:spPr>
        <p:txBody>
          <a:bodyPr wrap="square" rtlCol="0">
            <a:spAutoFit/>
          </a:bodyPr>
          <a:lstStyle/>
          <a:p>
            <a:r>
              <a:rPr lang="en-US" dirty="0" smtClean="0"/>
              <a:t>I cannot get these for a professor.</a:t>
            </a:r>
            <a:endParaRPr lang="en-US" dirty="0"/>
          </a:p>
        </p:txBody>
      </p:sp>
    </p:spTree>
    <p:extLst>
      <p:ext uri="{BB962C8B-B14F-4D97-AF65-F5344CB8AC3E}">
        <p14:creationId xmlns:p14="http://schemas.microsoft.com/office/powerpoint/2010/main" val="2582534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77" y="974724"/>
            <a:ext cx="10515600" cy="1325563"/>
          </a:xfrm>
        </p:spPr>
        <p:txBody>
          <a:bodyPr/>
          <a:lstStyle/>
          <a:p>
            <a:pPr algn="ctr"/>
            <a:r>
              <a:rPr lang="en-US" dirty="0" smtClean="0"/>
              <a:t>I can buy these three items from Amazon </a:t>
            </a:r>
            <a:br>
              <a:rPr lang="en-US" dirty="0" smtClean="0"/>
            </a:br>
            <a:r>
              <a:rPr lang="en-US" dirty="0" smtClean="0"/>
              <a:t>but not a DVD of the actual film series</a:t>
            </a:r>
            <a:endParaRPr lang="en-US" dirty="0"/>
          </a:p>
        </p:txBody>
      </p:sp>
      <p:pic>
        <p:nvPicPr>
          <p:cNvPr id="4" name="Picture 3"/>
          <p:cNvPicPr>
            <a:picLocks noChangeAspect="1"/>
          </p:cNvPicPr>
          <p:nvPr/>
        </p:nvPicPr>
        <p:blipFill>
          <a:blip r:embed="rId2"/>
          <a:stretch>
            <a:fillRect/>
          </a:stretch>
        </p:blipFill>
        <p:spPr>
          <a:xfrm>
            <a:off x="2734057" y="2715777"/>
            <a:ext cx="6114286" cy="2666667"/>
          </a:xfrm>
          <a:prstGeom prst="rect">
            <a:avLst/>
          </a:prstGeom>
        </p:spPr>
      </p:pic>
    </p:spTree>
    <p:extLst>
      <p:ext uri="{BB962C8B-B14F-4D97-AF65-F5344CB8AC3E}">
        <p14:creationId xmlns:p14="http://schemas.microsoft.com/office/powerpoint/2010/main" val="983590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4571" y="1586143"/>
            <a:ext cx="8142857" cy="3685714"/>
          </a:xfrm>
          <a:prstGeom prst="rect">
            <a:avLst/>
          </a:prstGeom>
        </p:spPr>
      </p:pic>
      <p:sp>
        <p:nvSpPr>
          <p:cNvPr id="5" name="TextBox 4"/>
          <p:cNvSpPr txBox="1"/>
          <p:nvPr/>
        </p:nvSpPr>
        <p:spPr>
          <a:xfrm>
            <a:off x="2651760" y="6035040"/>
            <a:ext cx="6469380" cy="369332"/>
          </a:xfrm>
          <a:prstGeom prst="rect">
            <a:avLst/>
          </a:prstGeom>
          <a:noFill/>
        </p:spPr>
        <p:txBody>
          <a:bodyPr wrap="square" rtlCol="0">
            <a:spAutoFit/>
          </a:bodyPr>
          <a:lstStyle/>
          <a:p>
            <a:r>
              <a:rPr lang="en-US" dirty="0">
                <a:hlinkClick r:id="rId3"/>
              </a:rPr>
              <a:t>https://</a:t>
            </a:r>
            <a:r>
              <a:rPr lang="en-US" dirty="0" smtClean="0">
                <a:hlinkClick r:id="rId3"/>
              </a:rPr>
              <a:t>help.netflix.com/en/node/57695</a:t>
            </a:r>
            <a:r>
              <a:rPr lang="en-US" dirty="0" smtClean="0"/>
              <a:t>   </a:t>
            </a:r>
            <a:endParaRPr lang="en-US" dirty="0"/>
          </a:p>
        </p:txBody>
      </p:sp>
    </p:spTree>
    <p:extLst>
      <p:ext uri="{BB962C8B-B14F-4D97-AF65-F5344CB8AC3E}">
        <p14:creationId xmlns:p14="http://schemas.microsoft.com/office/powerpoint/2010/main" val="459106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a handful of purchased streaming licenses where we </a:t>
            </a:r>
            <a:r>
              <a:rPr lang="en-US" dirty="0"/>
              <a:t>host </a:t>
            </a:r>
            <a:r>
              <a:rPr lang="en-US" dirty="0" smtClean="0"/>
              <a:t>the content </a:t>
            </a:r>
            <a:r>
              <a:rPr lang="en-US" dirty="0"/>
              <a:t>at </a:t>
            </a:r>
            <a:r>
              <a:rPr lang="en-US" dirty="0" smtClean="0"/>
              <a:t>our own institution (or rather on a rented hosting platform) </a:t>
            </a:r>
            <a:endParaRPr lang="en-US" dirty="0"/>
          </a:p>
        </p:txBody>
      </p:sp>
      <p:pic>
        <p:nvPicPr>
          <p:cNvPr id="4" name="Picture 3"/>
          <p:cNvPicPr>
            <a:picLocks noChangeAspect="1"/>
          </p:cNvPicPr>
          <p:nvPr/>
        </p:nvPicPr>
        <p:blipFill>
          <a:blip r:embed="rId2"/>
          <a:stretch>
            <a:fillRect/>
          </a:stretch>
        </p:blipFill>
        <p:spPr>
          <a:xfrm>
            <a:off x="396240" y="2261536"/>
            <a:ext cx="11795760" cy="4596464"/>
          </a:xfrm>
          <a:prstGeom prst="rect">
            <a:avLst/>
          </a:prstGeom>
        </p:spPr>
      </p:pic>
    </p:spTree>
    <p:extLst>
      <p:ext uri="{BB962C8B-B14F-4D97-AF65-F5344CB8AC3E}">
        <p14:creationId xmlns:p14="http://schemas.microsoft.com/office/powerpoint/2010/main" val="2670751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0" indent="0" algn="ctr">
              <a:buNone/>
            </a:pPr>
            <a:r>
              <a:rPr lang="en-US" sz="6600" dirty="0"/>
              <a:t>E</a:t>
            </a:r>
            <a:r>
              <a:rPr lang="en-US" sz="6600" dirty="0" smtClean="0"/>
              <a:t>mail </a:t>
            </a:r>
            <a:r>
              <a:rPr lang="en-US" sz="6600" dirty="0"/>
              <a:t>the library </a:t>
            </a:r>
            <a:endParaRPr lang="en-US" sz="6600" dirty="0" smtClean="0"/>
          </a:p>
          <a:p>
            <a:pPr marL="0" indent="0" algn="ctr">
              <a:buNone/>
            </a:pPr>
            <a:r>
              <a:rPr lang="en-US" sz="6600" dirty="0" smtClean="0"/>
              <a:t>at </a:t>
            </a:r>
          </a:p>
          <a:p>
            <a:pPr marL="0" indent="0" algn="ctr">
              <a:buNone/>
            </a:pPr>
            <a:r>
              <a:rPr lang="en-US" sz="6600" dirty="0" err="1" smtClean="0"/>
              <a:t>libref</a:t>
            </a:r>
            <a:r>
              <a:rPr lang="en-US" sz="6600" dirty="0" smtClean="0"/>
              <a:t> @ </a:t>
            </a:r>
            <a:r>
              <a:rPr lang="en-US" sz="6600" dirty="0"/>
              <a:t>jjay.cuny.edu </a:t>
            </a:r>
          </a:p>
        </p:txBody>
      </p:sp>
    </p:spTree>
    <p:extLst>
      <p:ext uri="{BB962C8B-B14F-4D97-AF65-F5344CB8AC3E}">
        <p14:creationId xmlns:p14="http://schemas.microsoft.com/office/powerpoint/2010/main" val="425261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library have the film you want?</a:t>
            </a:r>
            <a:endParaRPr lang="en-US" dirty="0"/>
          </a:p>
        </p:txBody>
      </p:sp>
      <p:sp>
        <p:nvSpPr>
          <p:cNvPr id="3" name="Content Placeholder 2"/>
          <p:cNvSpPr>
            <a:spLocks noGrp="1"/>
          </p:cNvSpPr>
          <p:nvPr>
            <p:ph idx="1"/>
          </p:nvPr>
        </p:nvSpPr>
        <p:spPr/>
        <p:txBody>
          <a:bodyPr/>
          <a:lstStyle/>
          <a:p>
            <a:pPr marL="0" indent="0">
              <a:buNone/>
            </a:pPr>
            <a:r>
              <a:rPr lang="en-US" dirty="0" smtClean="0"/>
              <a:t>Search for the film title with </a:t>
            </a:r>
            <a:r>
              <a:rPr lang="en-US" b="1" i="1" dirty="0" smtClean="0"/>
              <a:t>OneSearch </a:t>
            </a:r>
            <a:r>
              <a:rPr lang="en-US" dirty="0" smtClean="0"/>
              <a:t>limiting to videos;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If it’s not there, email the library at </a:t>
            </a:r>
            <a:r>
              <a:rPr lang="en-US" dirty="0" err="1" smtClean="0"/>
              <a:t>libref</a:t>
            </a:r>
            <a:r>
              <a:rPr lang="en-US" dirty="0" smtClean="0"/>
              <a:t> at jjay.cuny.edu   </a:t>
            </a:r>
            <a:endParaRPr lang="en-US" dirty="0"/>
          </a:p>
        </p:txBody>
      </p:sp>
      <p:pic>
        <p:nvPicPr>
          <p:cNvPr id="4" name="Picture 3"/>
          <p:cNvPicPr>
            <a:picLocks noChangeAspect="1"/>
          </p:cNvPicPr>
          <p:nvPr/>
        </p:nvPicPr>
        <p:blipFill>
          <a:blip r:embed="rId2"/>
          <a:stretch>
            <a:fillRect/>
          </a:stretch>
        </p:blipFill>
        <p:spPr>
          <a:xfrm>
            <a:off x="2007762" y="2639036"/>
            <a:ext cx="7209524" cy="1895238"/>
          </a:xfrm>
          <a:prstGeom prst="rect">
            <a:avLst/>
          </a:prstGeom>
        </p:spPr>
      </p:pic>
    </p:spTree>
    <p:extLst>
      <p:ext uri="{BB962C8B-B14F-4D97-AF65-F5344CB8AC3E}">
        <p14:creationId xmlns:p14="http://schemas.microsoft.com/office/powerpoint/2010/main" val="70682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159"/>
        <p:cNvGrpSpPr/>
        <p:nvPr/>
      </p:nvGrpSpPr>
      <p:grpSpPr>
        <a:xfrm>
          <a:off x="0" y="0"/>
          <a:ext cx="0" cy="0"/>
          <a:chOff x="0" y="0"/>
          <a:chExt cx="0" cy="0"/>
        </a:xfrm>
      </p:grpSpPr>
      <p:sp>
        <p:nvSpPr>
          <p:cNvPr id="160" name="Google Shape;160;g2769a7b942b_0_0"/>
          <p:cNvSpPr txBox="1">
            <a:spLocks noGrp="1"/>
          </p:cNvSpPr>
          <p:nvPr>
            <p:ph type="title"/>
          </p:nvPr>
        </p:nvSpPr>
        <p:spPr>
          <a:xfrm>
            <a:off x="1293811" y="1388534"/>
            <a:ext cx="4029300" cy="1371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002060"/>
              </a:buClr>
              <a:buSzPts val="2400"/>
              <a:buFont typeface="Garamond"/>
              <a:buNone/>
            </a:pPr>
            <a:r>
              <a:rPr lang="en-US">
                <a:solidFill>
                  <a:srgbClr val="002060"/>
                </a:solidFill>
              </a:rPr>
              <a:t>THANKS FOR JOINING US!</a:t>
            </a:r>
            <a:endParaRPr>
              <a:solidFill>
                <a:srgbClr val="124163"/>
              </a:solidFill>
            </a:endParaRPr>
          </a:p>
        </p:txBody>
      </p:sp>
      <p:sp>
        <p:nvSpPr>
          <p:cNvPr id="162" name="Google Shape;162;g2769a7b942b_0_0"/>
          <p:cNvSpPr txBox="1">
            <a:spLocks noGrp="1"/>
          </p:cNvSpPr>
          <p:nvPr>
            <p:ph idx="1"/>
          </p:nvPr>
        </p:nvSpPr>
        <p:spPr>
          <a:xfrm>
            <a:off x="1034143" y="3031064"/>
            <a:ext cx="4384500" cy="28449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ct val="79454"/>
              <a:buNone/>
            </a:pPr>
            <a:r>
              <a:rPr lang="en-US" sz="5500" b="1" u="sng">
                <a:solidFill>
                  <a:srgbClr val="002060"/>
                </a:solidFill>
              </a:rPr>
              <a:t>Throughout the day:</a:t>
            </a:r>
            <a:endParaRPr sz="5500" b="1" u="sng">
              <a:solidFill>
                <a:srgbClr val="002060"/>
              </a:solidFill>
            </a:endParaRPr>
          </a:p>
          <a:p>
            <a:pPr marL="0" lvl="0" indent="0" algn="ctr" rtl="0">
              <a:lnSpc>
                <a:spcPct val="100000"/>
              </a:lnSpc>
              <a:spcBef>
                <a:spcPts val="0"/>
              </a:spcBef>
              <a:spcAft>
                <a:spcPts val="0"/>
              </a:spcAft>
              <a:buSzPct val="109250"/>
              <a:buNone/>
            </a:pPr>
            <a:endParaRPr sz="4000" b="1" u="sng">
              <a:solidFill>
                <a:srgbClr val="002060"/>
              </a:solidFill>
            </a:endParaRPr>
          </a:p>
          <a:p>
            <a:pPr marL="285750" lvl="0" indent="-253282" algn="l" rtl="0">
              <a:lnSpc>
                <a:spcPct val="100000"/>
              </a:lnSpc>
              <a:spcBef>
                <a:spcPts val="932"/>
              </a:spcBef>
              <a:spcAft>
                <a:spcPts val="0"/>
              </a:spcAft>
              <a:buClr>
                <a:srgbClr val="002060"/>
              </a:buClr>
              <a:buSzPct val="100000"/>
              <a:buChar char="•"/>
            </a:pPr>
            <a:r>
              <a:rPr lang="en-US" sz="5600" b="1">
                <a:solidFill>
                  <a:srgbClr val="002060"/>
                </a:solidFill>
              </a:rPr>
              <a:t>Post your screenshots, quotes, and insights to share on Twitter and Instagram: </a:t>
            </a:r>
            <a:endParaRPr sz="5600" b="1">
              <a:solidFill>
                <a:srgbClr val="002060"/>
              </a:solidFill>
            </a:endParaRPr>
          </a:p>
          <a:p>
            <a:pPr marL="914400" lvl="1" indent="-228600" algn="l" rtl="0">
              <a:lnSpc>
                <a:spcPct val="100000"/>
              </a:lnSpc>
              <a:spcBef>
                <a:spcPts val="932"/>
              </a:spcBef>
              <a:spcAft>
                <a:spcPts val="0"/>
              </a:spcAft>
              <a:buClr>
                <a:srgbClr val="002060"/>
              </a:buClr>
              <a:buSzPct val="100000"/>
              <a:buNone/>
            </a:pPr>
            <a:r>
              <a:rPr lang="en-US" sz="5600" b="1">
                <a:solidFill>
                  <a:srgbClr val="002060"/>
                </a:solidFill>
              </a:rPr>
              <a:t>@JohnJayTLC  #JJC-FDD</a:t>
            </a:r>
            <a:endParaRPr sz="5600" b="1">
              <a:solidFill>
                <a:srgbClr val="002060"/>
              </a:solidFill>
            </a:endParaRPr>
          </a:p>
          <a:p>
            <a:pPr marL="285750" lvl="0" indent="-253282" algn="l" rtl="0">
              <a:lnSpc>
                <a:spcPct val="100000"/>
              </a:lnSpc>
              <a:spcBef>
                <a:spcPts val="932"/>
              </a:spcBef>
              <a:spcAft>
                <a:spcPts val="0"/>
              </a:spcAft>
              <a:buSzPct val="100000"/>
              <a:buFont typeface="Arial"/>
              <a:buChar char="•"/>
            </a:pPr>
            <a:r>
              <a:rPr lang="en-US" sz="5600" b="1">
                <a:solidFill>
                  <a:srgbClr val="002060"/>
                </a:solidFill>
              </a:rPr>
              <a:t>Make notes of who you met and what you learned: keep track of what inspires you!</a:t>
            </a:r>
            <a:endParaRPr sz="5600" b="1">
              <a:solidFill>
                <a:srgbClr val="002060"/>
              </a:solidFill>
            </a:endParaRPr>
          </a:p>
          <a:p>
            <a:pPr marL="285750" lvl="0" indent="-253282" algn="l" rtl="0">
              <a:lnSpc>
                <a:spcPct val="100000"/>
              </a:lnSpc>
              <a:spcBef>
                <a:spcPts val="932"/>
              </a:spcBef>
              <a:spcAft>
                <a:spcPts val="0"/>
              </a:spcAft>
              <a:buClr>
                <a:srgbClr val="002060"/>
              </a:buClr>
              <a:buSzPct val="100000"/>
              <a:buChar char="•"/>
            </a:pPr>
            <a:r>
              <a:rPr lang="en-US" sz="5600" b="1">
                <a:solidFill>
                  <a:srgbClr val="002060"/>
                </a:solidFill>
              </a:rPr>
              <a:t>Complete the FDD Feedback survey: we will email you a link</a:t>
            </a:r>
            <a:endParaRPr sz="5600" b="1">
              <a:solidFill>
                <a:srgbClr val="002060"/>
              </a:solidFill>
            </a:endParaRPr>
          </a:p>
          <a:p>
            <a:pPr marL="285750" lvl="0" indent="-253282" algn="l" rtl="0">
              <a:lnSpc>
                <a:spcPct val="100000"/>
              </a:lnSpc>
              <a:spcBef>
                <a:spcPts val="932"/>
              </a:spcBef>
              <a:spcAft>
                <a:spcPts val="0"/>
              </a:spcAft>
              <a:buClr>
                <a:srgbClr val="002060"/>
              </a:buClr>
              <a:buSzPct val="100000"/>
              <a:buChar char="•"/>
            </a:pPr>
            <a:r>
              <a:rPr lang="en-US" sz="5600" b="1">
                <a:solidFill>
                  <a:srgbClr val="002060"/>
                </a:solidFill>
              </a:rPr>
              <a:t>Keep an eye on your faculty email for TLC announcements:)</a:t>
            </a:r>
            <a:endParaRPr sz="5600" b="1">
              <a:solidFill>
                <a:srgbClr val="002060"/>
              </a:solidFill>
            </a:endParaRPr>
          </a:p>
          <a:p>
            <a:pPr marL="285750" lvl="0" indent="-230251" algn="l" rtl="0">
              <a:lnSpc>
                <a:spcPct val="75000"/>
              </a:lnSpc>
              <a:spcBef>
                <a:spcPts val="932"/>
              </a:spcBef>
              <a:spcAft>
                <a:spcPts val="0"/>
              </a:spcAft>
              <a:buSzPct val="115000"/>
              <a:buFont typeface="Arial"/>
              <a:buNone/>
            </a:pPr>
            <a:endParaRPr>
              <a:solidFill>
                <a:srgbClr val="002060"/>
              </a:solidFill>
            </a:endParaRPr>
          </a:p>
          <a:p>
            <a:pPr marL="285750" lvl="0" indent="-230251" algn="l" rtl="0">
              <a:lnSpc>
                <a:spcPct val="100000"/>
              </a:lnSpc>
              <a:spcBef>
                <a:spcPts val="752"/>
              </a:spcBef>
              <a:spcAft>
                <a:spcPts val="0"/>
              </a:spcAft>
              <a:buSzPct val="115000"/>
              <a:buFont typeface="Arial"/>
              <a:buNone/>
            </a:pPr>
            <a:endParaRPr>
              <a:solidFill>
                <a:srgbClr val="002060"/>
              </a:solidFill>
            </a:endParaRPr>
          </a:p>
          <a:p>
            <a:pPr marL="0" lvl="0" indent="0" algn="ctr" rtl="0">
              <a:lnSpc>
                <a:spcPct val="100000"/>
              </a:lnSpc>
              <a:spcBef>
                <a:spcPts val="752"/>
              </a:spcBef>
              <a:spcAft>
                <a:spcPts val="0"/>
              </a:spcAft>
              <a:buSzPct val="115000"/>
              <a:buNone/>
            </a:pPr>
            <a:endParaRPr/>
          </a:p>
        </p:txBody>
      </p:sp>
      <p:sp>
        <p:nvSpPr>
          <p:cNvPr id="161" name="Google Shape;161;g2769a7b942b_0_0"/>
          <p:cNvSpPr txBox="1">
            <a:spLocks noGrp="1"/>
          </p:cNvSpPr>
          <p:nvPr>
            <p:ph type="body" sz="half" idx="2"/>
          </p:nvPr>
        </p:nvSpPr>
        <p:spPr>
          <a:xfrm>
            <a:off x="6432482" y="1388533"/>
            <a:ext cx="4384500" cy="3260739"/>
          </a:xfrm>
          <a:prstGeom prst="rect">
            <a:avLst/>
          </a:prstGeom>
          <a:noFill/>
          <a:ln>
            <a:noFill/>
          </a:ln>
        </p:spPr>
        <p:txBody>
          <a:bodyPr spcFirstLastPara="1" wrap="square" lIns="91425" tIns="45700" rIns="91425" bIns="45700" anchor="ctr" anchorCtr="0">
            <a:normAutofit fontScale="70000" lnSpcReduction="20000"/>
          </a:bodyPr>
          <a:lstStyle/>
          <a:p>
            <a:pPr marL="0" lvl="0" indent="0" algn="ctr" rtl="0">
              <a:lnSpc>
                <a:spcPct val="100000"/>
              </a:lnSpc>
              <a:spcBef>
                <a:spcPts val="0"/>
              </a:spcBef>
              <a:spcAft>
                <a:spcPts val="0"/>
              </a:spcAft>
              <a:buSzPts val="3680"/>
              <a:buNone/>
            </a:pPr>
            <a:r>
              <a:rPr lang="en-US" sz="5100" b="1" dirty="0">
                <a:solidFill>
                  <a:srgbClr val="0B5394"/>
                </a:solidFill>
              </a:rPr>
              <a:t>Fall 2023 </a:t>
            </a:r>
          </a:p>
          <a:p>
            <a:pPr marL="0" lvl="0" indent="0" algn="ctr" rtl="0">
              <a:lnSpc>
                <a:spcPct val="100000"/>
              </a:lnSpc>
              <a:spcBef>
                <a:spcPts val="0"/>
              </a:spcBef>
              <a:spcAft>
                <a:spcPts val="0"/>
              </a:spcAft>
              <a:buSzPts val="3680"/>
              <a:buNone/>
            </a:pPr>
            <a:r>
              <a:rPr lang="en-US" sz="5100" b="1" dirty="0">
                <a:solidFill>
                  <a:srgbClr val="0B5394"/>
                </a:solidFill>
              </a:rPr>
              <a:t>Faculty Development</a:t>
            </a:r>
          </a:p>
          <a:p>
            <a:pPr marL="0" lvl="0" indent="0" algn="ctr" rtl="0">
              <a:lnSpc>
                <a:spcPct val="100000"/>
              </a:lnSpc>
              <a:spcBef>
                <a:spcPts val="0"/>
              </a:spcBef>
              <a:spcAft>
                <a:spcPts val="0"/>
              </a:spcAft>
              <a:buSzPts val="3680"/>
              <a:buNone/>
            </a:pPr>
            <a:r>
              <a:rPr lang="en-US" sz="5100" b="1" dirty="0">
                <a:solidFill>
                  <a:srgbClr val="0B5394"/>
                </a:solidFill>
              </a:rPr>
              <a:t>Day</a:t>
            </a:r>
            <a:endParaRPr sz="5100" b="1" dirty="0">
              <a:solidFill>
                <a:srgbClr val="0B5394"/>
              </a:solidFill>
            </a:endParaRPr>
          </a:p>
          <a:p>
            <a:pPr marL="0" lvl="0" indent="0" algn="ctr" rtl="0">
              <a:lnSpc>
                <a:spcPct val="100000"/>
              </a:lnSpc>
              <a:spcBef>
                <a:spcPts val="0"/>
              </a:spcBef>
              <a:spcAft>
                <a:spcPts val="0"/>
              </a:spcAft>
              <a:buSzPts val="1380"/>
              <a:buNone/>
            </a:pPr>
            <a:endParaRPr sz="1200" b="1" dirty="0">
              <a:solidFill>
                <a:srgbClr val="002060"/>
              </a:solidFill>
            </a:endParaRPr>
          </a:p>
          <a:p>
            <a:pPr marL="0" lvl="0" indent="0" algn="ctr" rtl="0">
              <a:lnSpc>
                <a:spcPct val="100000"/>
              </a:lnSpc>
              <a:spcBef>
                <a:spcPts val="0"/>
              </a:spcBef>
              <a:spcAft>
                <a:spcPts val="0"/>
              </a:spcAft>
              <a:buSzPts val="4600"/>
              <a:buNone/>
            </a:pPr>
            <a:endParaRPr lang="en-US" sz="2600" b="1" i="1" dirty="0">
              <a:solidFill>
                <a:schemeClr val="accent1"/>
              </a:solidFill>
            </a:endParaRPr>
          </a:p>
          <a:p>
            <a:pPr marL="0" lvl="0" indent="0" algn="ctr" rtl="0">
              <a:lnSpc>
                <a:spcPct val="100000"/>
              </a:lnSpc>
              <a:spcBef>
                <a:spcPts val="0"/>
              </a:spcBef>
              <a:spcAft>
                <a:spcPts val="0"/>
              </a:spcAft>
              <a:buSzPts val="4600"/>
              <a:buNone/>
            </a:pPr>
            <a:r>
              <a:rPr lang="en-US" sz="4000" b="1" i="1" dirty="0">
                <a:solidFill>
                  <a:srgbClr val="00B0F0"/>
                </a:solidFill>
              </a:rPr>
              <a:t>THANK YOU FOR PARTICIPATING!!!</a:t>
            </a:r>
            <a:endParaRPr dirty="0">
              <a:solidFill>
                <a:srgbClr val="00B0F0"/>
              </a:solidFill>
            </a:endParaRPr>
          </a:p>
          <a:p>
            <a:pPr marL="0" lvl="0" indent="0" algn="ctr" rtl="0">
              <a:lnSpc>
                <a:spcPct val="100000"/>
              </a:lnSpc>
              <a:spcBef>
                <a:spcPts val="0"/>
              </a:spcBef>
              <a:spcAft>
                <a:spcPts val="0"/>
              </a:spcAft>
              <a:buSzPts val="4140"/>
              <a:buNone/>
            </a:pPr>
            <a:endParaRPr sz="1200" b="1" dirty="0">
              <a:solidFill>
                <a:srgbClr val="00B0F0"/>
              </a:solidFill>
            </a:endParaRPr>
          </a:p>
          <a:p>
            <a:pPr marL="0" lvl="0" indent="0" algn="ctr" rtl="0">
              <a:lnSpc>
                <a:spcPct val="100000"/>
              </a:lnSpc>
              <a:spcBef>
                <a:spcPts val="0"/>
              </a:spcBef>
              <a:spcAft>
                <a:spcPts val="0"/>
              </a:spcAft>
              <a:buSzPts val="4140"/>
              <a:buNone/>
            </a:pPr>
            <a:endParaRPr lang="en-US" sz="3000" b="1" dirty="0">
              <a:solidFill>
                <a:srgbClr val="124163"/>
              </a:solidFill>
            </a:endParaRPr>
          </a:p>
          <a:p>
            <a:pPr marL="0" lvl="0" indent="0" algn="ctr" rtl="0">
              <a:lnSpc>
                <a:spcPct val="100000"/>
              </a:lnSpc>
              <a:spcBef>
                <a:spcPts val="0"/>
              </a:spcBef>
              <a:spcAft>
                <a:spcPts val="0"/>
              </a:spcAft>
              <a:buSzPts val="4140"/>
              <a:buNone/>
            </a:pPr>
            <a:r>
              <a:rPr lang="en-US" sz="3000" b="1" dirty="0">
                <a:solidFill>
                  <a:srgbClr val="124163"/>
                </a:solidFill>
              </a:rPr>
              <a:t>Have a great start to the term!</a:t>
            </a:r>
            <a:endParaRPr sz="3000" dirty="0">
              <a:solidFill>
                <a:srgbClr val="124163"/>
              </a:solidFill>
            </a:endParaRPr>
          </a:p>
          <a:p>
            <a:pPr marL="0" lvl="0" indent="0" algn="ctr" rtl="0">
              <a:lnSpc>
                <a:spcPct val="100000"/>
              </a:lnSpc>
              <a:spcBef>
                <a:spcPts val="0"/>
              </a:spcBef>
              <a:spcAft>
                <a:spcPts val="0"/>
              </a:spcAft>
              <a:buSzPts val="2760"/>
              <a:buNone/>
            </a:pPr>
            <a:endParaRPr b="1" dirty="0">
              <a:solidFill>
                <a:srgbClr val="002060"/>
              </a:solidFill>
            </a:endParaRPr>
          </a:p>
        </p:txBody>
      </p:sp>
      <p:pic>
        <p:nvPicPr>
          <p:cNvPr id="163" name="Google Shape;163;g2769a7b942b_0_0"/>
          <p:cNvPicPr preferRelativeResize="0"/>
          <p:nvPr/>
        </p:nvPicPr>
        <p:blipFill rotWithShape="1">
          <a:blip r:embed="rId3">
            <a:alphaModFix/>
          </a:blip>
          <a:srcRect/>
          <a:stretch/>
        </p:blipFill>
        <p:spPr>
          <a:xfrm>
            <a:off x="2661725" y="1266977"/>
            <a:ext cx="982626" cy="886760"/>
          </a:xfrm>
          <a:prstGeom prst="rect">
            <a:avLst/>
          </a:prstGeom>
          <a:noFill/>
          <a:ln>
            <a:noFill/>
          </a:ln>
        </p:spPr>
      </p:pic>
      <p:pic>
        <p:nvPicPr>
          <p:cNvPr id="164" name="Google Shape;164;g2769a7b942b_0_0"/>
          <p:cNvPicPr preferRelativeResize="0"/>
          <p:nvPr/>
        </p:nvPicPr>
        <p:blipFill rotWithShape="1">
          <a:blip r:embed="rId3">
            <a:alphaModFix/>
          </a:blip>
          <a:srcRect/>
          <a:stretch/>
        </p:blipFill>
        <p:spPr>
          <a:xfrm>
            <a:off x="8133419" y="4989204"/>
            <a:ext cx="982626" cy="886760"/>
          </a:xfrm>
          <a:prstGeom prst="rect">
            <a:avLst/>
          </a:prstGeom>
          <a:noFill/>
          <a:ln>
            <a:noFill/>
          </a:ln>
        </p:spPr>
      </p:pic>
    </p:spTree>
    <p:extLst>
      <p:ext uri="{BB962C8B-B14F-4D97-AF65-F5344CB8AC3E}">
        <p14:creationId xmlns:p14="http://schemas.microsoft.com/office/powerpoint/2010/main" val="2900865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 </a:t>
            </a:r>
            <a:r>
              <a:rPr lang="en-US" dirty="0" smtClean="0"/>
              <a:t>our films at </a:t>
            </a:r>
            <a:r>
              <a:rPr lang="en-US" dirty="0">
                <a:hlinkClick r:id="rId2"/>
              </a:rPr>
              <a:t>https://</a:t>
            </a:r>
            <a:r>
              <a:rPr lang="en-US" dirty="0" smtClean="0">
                <a:hlinkClick r:id="rId2"/>
              </a:rPr>
              <a:t>guides.lib.jjay.cuny.edu/video</a:t>
            </a:r>
            <a:r>
              <a:rPr lang="en-US" dirty="0" smtClean="0"/>
              <a:t>  </a:t>
            </a:r>
            <a:endParaRPr lang="en-US" dirty="0"/>
          </a:p>
        </p:txBody>
      </p:sp>
      <p:pic>
        <p:nvPicPr>
          <p:cNvPr id="4" name="Picture 3"/>
          <p:cNvPicPr>
            <a:picLocks noChangeAspect="1"/>
          </p:cNvPicPr>
          <p:nvPr/>
        </p:nvPicPr>
        <p:blipFill>
          <a:blip r:embed="rId3"/>
          <a:stretch>
            <a:fillRect/>
          </a:stretch>
        </p:blipFill>
        <p:spPr>
          <a:xfrm>
            <a:off x="2038072" y="1827849"/>
            <a:ext cx="7315200" cy="4603480"/>
          </a:xfrm>
          <a:prstGeom prst="rect">
            <a:avLst/>
          </a:prstGeom>
        </p:spPr>
      </p:pic>
    </p:spTree>
    <p:extLst>
      <p:ext uri="{BB962C8B-B14F-4D97-AF65-F5344CB8AC3E}">
        <p14:creationId xmlns:p14="http://schemas.microsoft.com/office/powerpoint/2010/main" val="218808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will be considering feature films and documentaries. </a:t>
            </a:r>
            <a:endParaRPr lang="en-US" dirty="0"/>
          </a:p>
        </p:txBody>
      </p:sp>
      <p:sp>
        <p:nvSpPr>
          <p:cNvPr id="3" name="Content Placeholder 2"/>
          <p:cNvSpPr>
            <a:spLocks noGrp="1"/>
          </p:cNvSpPr>
          <p:nvPr>
            <p:ph idx="1"/>
          </p:nvPr>
        </p:nvSpPr>
        <p:spPr>
          <a:xfrm>
            <a:off x="838200" y="1825625"/>
            <a:ext cx="10515600" cy="1527175"/>
          </a:xfrm>
        </p:spPr>
        <p:txBody>
          <a:bodyPr/>
          <a:lstStyle/>
          <a:p>
            <a:pPr marL="0" indent="0">
              <a:buNone/>
            </a:pPr>
            <a:r>
              <a:rPr lang="en-US" dirty="0" smtClean="0"/>
              <a:t>But w</a:t>
            </a:r>
            <a:r>
              <a:rPr lang="en-US" dirty="0" smtClean="0"/>
              <a:t>e </a:t>
            </a:r>
            <a:r>
              <a:rPr lang="en-US" dirty="0" smtClean="0"/>
              <a:t>also have packages of instructional videos, </a:t>
            </a:r>
            <a:r>
              <a:rPr lang="en-US" dirty="0" err="1" smtClean="0"/>
              <a:t>e.g</a:t>
            </a:r>
            <a:endParaRPr lang="en-US" dirty="0" smtClean="0"/>
          </a:p>
          <a:p>
            <a:pPr marL="0" indent="0">
              <a:buNone/>
            </a:pPr>
            <a:r>
              <a:rPr lang="en-US" dirty="0" smtClean="0"/>
              <a:t>Sage Criminology videos;</a:t>
            </a:r>
          </a:p>
          <a:p>
            <a:pPr marL="0" indent="0">
              <a:buNone/>
            </a:pPr>
            <a:r>
              <a:rPr lang="en-US" dirty="0" smtClean="0"/>
              <a:t>Sage Research methods videos.</a:t>
            </a:r>
            <a:endParaRPr lang="en-US" dirty="0"/>
          </a:p>
        </p:txBody>
      </p:sp>
      <p:pic>
        <p:nvPicPr>
          <p:cNvPr id="4" name="Picture 3"/>
          <p:cNvPicPr>
            <a:picLocks noChangeAspect="1"/>
          </p:cNvPicPr>
          <p:nvPr/>
        </p:nvPicPr>
        <p:blipFill>
          <a:blip r:embed="rId2"/>
          <a:stretch>
            <a:fillRect/>
          </a:stretch>
        </p:blipFill>
        <p:spPr>
          <a:xfrm>
            <a:off x="4152082" y="3352800"/>
            <a:ext cx="7923809" cy="3247619"/>
          </a:xfrm>
          <a:prstGeom prst="rect">
            <a:avLst/>
          </a:prstGeom>
        </p:spPr>
      </p:pic>
    </p:spTree>
    <p:extLst>
      <p:ext uri="{BB962C8B-B14F-4D97-AF65-F5344CB8AC3E}">
        <p14:creationId xmlns:p14="http://schemas.microsoft.com/office/powerpoint/2010/main" val="234813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film distribution pattern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First promoted at film festivals, </a:t>
            </a:r>
            <a:r>
              <a:rPr lang="en-US" dirty="0" err="1" smtClean="0"/>
              <a:t>e.g</a:t>
            </a:r>
            <a:r>
              <a:rPr lang="en-US" dirty="0" smtClean="0"/>
              <a:t> </a:t>
            </a:r>
            <a:r>
              <a:rPr lang="en-US" i="1" dirty="0" smtClean="0"/>
              <a:t>Sundance</a:t>
            </a:r>
            <a:r>
              <a:rPr lang="en-US" dirty="0" smtClean="0"/>
              <a:t>, or </a:t>
            </a:r>
            <a:r>
              <a:rPr lang="en-US" i="1" dirty="0" smtClean="0"/>
              <a:t>Human Rights Watch FF </a:t>
            </a:r>
            <a:r>
              <a:rPr lang="en-US" dirty="0" smtClean="0"/>
              <a:t>at Lincoln Center.</a:t>
            </a:r>
          </a:p>
          <a:p>
            <a:pPr marL="514350" indent="-514350">
              <a:buFont typeface="+mj-lt"/>
              <a:buAutoNum type="arabicPeriod"/>
            </a:pPr>
            <a:r>
              <a:rPr lang="en-US" dirty="0" smtClean="0"/>
              <a:t>Picked up by a distributor and shown in theaters as long as is profitable.</a:t>
            </a:r>
          </a:p>
          <a:p>
            <a:pPr marL="514350" indent="-514350">
              <a:buFont typeface="+mj-lt"/>
              <a:buAutoNum type="arabicPeriod"/>
            </a:pPr>
            <a:r>
              <a:rPr lang="en-US" dirty="0" smtClean="0"/>
              <a:t>Then licensed for home viewing on </a:t>
            </a:r>
            <a:r>
              <a:rPr lang="en-US" i="1" dirty="0" smtClean="0"/>
              <a:t>Amazon</a:t>
            </a:r>
            <a:r>
              <a:rPr lang="en-US" dirty="0" smtClean="0"/>
              <a:t>, or </a:t>
            </a:r>
            <a:r>
              <a:rPr lang="en-US" i="1" dirty="0" smtClean="0"/>
              <a:t>Netflix</a:t>
            </a:r>
            <a:r>
              <a:rPr lang="en-US" dirty="0" smtClean="0"/>
              <a:t>, or </a:t>
            </a:r>
            <a:r>
              <a:rPr lang="en-US" i="1" dirty="0" smtClean="0"/>
              <a:t>Apple TV </a:t>
            </a:r>
            <a:r>
              <a:rPr lang="en-US" dirty="0" smtClean="0"/>
              <a:t>or a cable network…. </a:t>
            </a:r>
            <a:r>
              <a:rPr lang="en-US" sz="2000" dirty="0" smtClean="0"/>
              <a:t>(home viewing, video on demand)</a:t>
            </a:r>
          </a:p>
          <a:p>
            <a:pPr marL="514350" indent="-514350">
              <a:buFont typeface="+mj-lt"/>
              <a:buAutoNum type="arabicPeriod"/>
            </a:pPr>
            <a:r>
              <a:rPr lang="en-US" dirty="0" smtClean="0"/>
              <a:t>Released to television</a:t>
            </a:r>
          </a:p>
          <a:p>
            <a:pPr marL="514350" indent="-514350">
              <a:buFont typeface="+mj-lt"/>
              <a:buAutoNum type="arabicPeriod"/>
            </a:pPr>
            <a:r>
              <a:rPr lang="en-US" dirty="0" smtClean="0"/>
              <a:t>Licensed by an educational distributor, e.g. </a:t>
            </a:r>
            <a:r>
              <a:rPr lang="en-US" b="1" i="1" dirty="0" smtClean="0"/>
              <a:t>Swank, </a:t>
            </a:r>
            <a:r>
              <a:rPr lang="en-US" b="1" i="1" dirty="0" err="1" smtClean="0"/>
              <a:t>Kanopy</a:t>
            </a:r>
            <a:r>
              <a:rPr lang="en-US" b="1" i="1" dirty="0" smtClean="0"/>
              <a:t>, Alex St, </a:t>
            </a:r>
            <a:r>
              <a:rPr lang="en-US" b="1" i="1" dirty="0" err="1" smtClean="0"/>
              <a:t>Proquest</a:t>
            </a:r>
            <a:r>
              <a:rPr lang="en-US" b="1" i="1" dirty="0" smtClean="0"/>
              <a:t>, </a:t>
            </a:r>
            <a:r>
              <a:rPr lang="en-US" b="1" i="1" dirty="0" err="1" smtClean="0"/>
              <a:t>Docuseek</a:t>
            </a:r>
            <a:r>
              <a:rPr lang="en-US" dirty="0" smtClean="0"/>
              <a:t>…  THIS IS WHEN WE CAN GET HOLD OF IT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9483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Educational distribution; which model do you prefer?</a:t>
            </a:r>
            <a:endParaRPr lang="en-US" sz="3600" dirty="0"/>
          </a:p>
        </p:txBody>
      </p:sp>
      <p:sp>
        <p:nvSpPr>
          <p:cNvPr id="3" name="Content Placeholder 2"/>
          <p:cNvSpPr>
            <a:spLocks noGrp="1"/>
          </p:cNvSpPr>
          <p:nvPr>
            <p:ph idx="1"/>
          </p:nvPr>
        </p:nvSpPr>
        <p:spPr/>
        <p:txBody>
          <a:bodyPr/>
          <a:lstStyle/>
          <a:p>
            <a:pPr marL="514350" indent="-514350">
              <a:buAutoNum type="alphaUcPeriod"/>
            </a:pPr>
            <a:r>
              <a:rPr lang="en-US" dirty="0" smtClean="0"/>
              <a:t>Bundled together with a great many other titles E.g. </a:t>
            </a:r>
            <a:r>
              <a:rPr lang="en-US" b="1" i="1" dirty="0" smtClean="0"/>
              <a:t>Films On Demand/Films for the Humanities, </a:t>
            </a:r>
            <a:r>
              <a:rPr lang="en-US" dirty="0" err="1" smtClean="0"/>
              <a:t>Proquest’s</a:t>
            </a:r>
            <a:r>
              <a:rPr lang="en-US" dirty="0" smtClean="0"/>
              <a:t> </a:t>
            </a:r>
            <a:r>
              <a:rPr lang="en-US" b="1" i="1" dirty="0" smtClean="0"/>
              <a:t>AVON</a:t>
            </a:r>
            <a:r>
              <a:rPr lang="en-US" dirty="0" smtClean="0"/>
              <a:t>…  Professors choose from the bundle what to show in class.</a:t>
            </a:r>
          </a:p>
          <a:p>
            <a:pPr marL="514350" indent="-514350">
              <a:buAutoNum type="alphaUcPeriod"/>
            </a:pPr>
            <a:r>
              <a:rPr lang="en-US" dirty="0" smtClean="0"/>
              <a:t>Licenses can be purchased to stream individual titles from a host server, via </a:t>
            </a:r>
            <a:r>
              <a:rPr lang="en-US" b="1" i="1" dirty="0" smtClean="0"/>
              <a:t>Swank</a:t>
            </a:r>
            <a:r>
              <a:rPr lang="en-US" dirty="0" smtClean="0"/>
              <a:t>, or </a:t>
            </a:r>
            <a:r>
              <a:rPr lang="en-US" b="1" i="1" dirty="0" err="1" smtClean="0"/>
              <a:t>Kanopy</a:t>
            </a:r>
            <a:r>
              <a:rPr lang="en-US" b="1" i="1" dirty="0" smtClean="0"/>
              <a:t>.  </a:t>
            </a:r>
            <a:r>
              <a:rPr lang="en-US" dirty="0" smtClean="0"/>
              <a:t>Professors choose exactly what they want, tell us, and then we pay for it. </a:t>
            </a:r>
          </a:p>
          <a:p>
            <a:pPr marL="0" indent="0">
              <a:buNone/>
            </a:pPr>
            <a:r>
              <a:rPr lang="en-US" dirty="0" smtClean="0"/>
              <a:t>C.  Purchase a streaming license and host content at institution – WE RARELY DO THIS AND CAN’T DO IT AT ALL AT SCALE</a:t>
            </a:r>
            <a:endParaRPr lang="en-US" dirty="0"/>
          </a:p>
        </p:txBody>
      </p:sp>
    </p:spTree>
    <p:extLst>
      <p:ext uri="{BB962C8B-B14F-4D97-AF65-F5344CB8AC3E}">
        <p14:creationId xmlns:p14="http://schemas.microsoft.com/office/powerpoint/2010/main" val="141965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02235"/>
            <a:ext cx="10515600" cy="1325563"/>
          </a:xfrm>
        </p:spPr>
        <p:txBody>
          <a:bodyPr/>
          <a:lstStyle/>
          <a:p>
            <a:r>
              <a:rPr lang="en-US" dirty="0" smtClean="0"/>
              <a:t>Collection building challenges</a:t>
            </a:r>
            <a:endParaRPr lang="en-US" dirty="0"/>
          </a:p>
        </p:txBody>
      </p:sp>
      <p:sp>
        <p:nvSpPr>
          <p:cNvPr id="3" name="Content Placeholder 2"/>
          <p:cNvSpPr>
            <a:spLocks noGrp="1"/>
          </p:cNvSpPr>
          <p:nvPr>
            <p:ph idx="1"/>
          </p:nvPr>
        </p:nvSpPr>
        <p:spPr>
          <a:xfrm>
            <a:off x="838200" y="1314450"/>
            <a:ext cx="10515600" cy="5132070"/>
          </a:xfrm>
        </p:spPr>
        <p:txBody>
          <a:bodyPr>
            <a:normAutofit/>
          </a:bodyPr>
          <a:lstStyle/>
          <a:p>
            <a:r>
              <a:rPr lang="en-US" dirty="0" smtClean="0"/>
              <a:t>Film d</a:t>
            </a:r>
            <a:r>
              <a:rPr lang="en-US" dirty="0" smtClean="0"/>
              <a:t>istribution </a:t>
            </a:r>
            <a:r>
              <a:rPr lang="en-US" dirty="0"/>
              <a:t>is fragmented; no single vendor can provide us with all the content we want.</a:t>
            </a:r>
          </a:p>
          <a:p>
            <a:r>
              <a:rPr lang="en-US" b="1" i="1" dirty="0" smtClean="0"/>
              <a:t>Swank</a:t>
            </a:r>
            <a:r>
              <a:rPr lang="en-US" dirty="0" smtClean="0"/>
              <a:t> is easy and quick, has feature films from mainstream U.S studios, but lacks other content. </a:t>
            </a:r>
          </a:p>
          <a:p>
            <a:r>
              <a:rPr lang="en-US" dirty="0" smtClean="0"/>
              <a:t>Some documentaries are never picked up by a distributor. </a:t>
            </a:r>
          </a:p>
          <a:p>
            <a:r>
              <a:rPr lang="en-US" dirty="0" smtClean="0"/>
              <a:t>Independent, or non-U.S. produced films, may not have U.S</a:t>
            </a:r>
            <a:r>
              <a:rPr lang="en-US" dirty="0"/>
              <a:t>. educational </a:t>
            </a:r>
            <a:r>
              <a:rPr lang="en-US" dirty="0" smtClean="0"/>
              <a:t>distributor.</a:t>
            </a:r>
          </a:p>
          <a:p>
            <a:r>
              <a:rPr lang="en-US" dirty="0" smtClean="0"/>
              <a:t>Film </a:t>
            </a:r>
            <a:r>
              <a:rPr lang="en-US" dirty="0"/>
              <a:t>producers from countries with robust pirating practices do not release content on DVD. </a:t>
            </a:r>
          </a:p>
          <a:p>
            <a:r>
              <a:rPr lang="en-US" dirty="0" smtClean="0"/>
              <a:t>Our library does not have the ability to stream DVDs. </a:t>
            </a:r>
          </a:p>
          <a:p>
            <a:r>
              <a:rPr lang="en-US" dirty="0" smtClean="0"/>
              <a:t>Our budget is limited.</a:t>
            </a:r>
          </a:p>
          <a:p>
            <a:endParaRPr lang="en-US" dirty="0" smtClean="0"/>
          </a:p>
          <a:p>
            <a:endParaRPr lang="en-US" dirty="0" smtClean="0"/>
          </a:p>
        </p:txBody>
      </p:sp>
    </p:spTree>
    <p:extLst>
      <p:ext uri="{BB962C8B-B14F-4D97-AF65-F5344CB8AC3E}">
        <p14:creationId xmlns:p14="http://schemas.microsoft.com/office/powerpoint/2010/main" val="345864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vendors &amp; CUNY</a:t>
            </a:r>
            <a:endParaRPr lang="en-US" dirty="0"/>
          </a:p>
        </p:txBody>
      </p:sp>
      <p:sp>
        <p:nvSpPr>
          <p:cNvPr id="3" name="Content Placeholder 2"/>
          <p:cNvSpPr>
            <a:spLocks noGrp="1"/>
          </p:cNvSpPr>
          <p:nvPr>
            <p:ph idx="1"/>
          </p:nvPr>
        </p:nvSpPr>
        <p:spPr/>
        <p:txBody>
          <a:bodyPr/>
          <a:lstStyle/>
          <a:p>
            <a:pPr marL="0" indent="0">
              <a:buNone/>
            </a:pPr>
            <a:r>
              <a:rPr lang="en-US" dirty="0" smtClean="0"/>
              <a:t>Procurement in CUNY is slow &amp; highly regulated.</a:t>
            </a:r>
          </a:p>
          <a:p>
            <a:pPr marL="0" indent="0">
              <a:buNone/>
            </a:pPr>
            <a:r>
              <a:rPr lang="en-US" dirty="0" smtClean="0"/>
              <a:t>Vendors able and willing to license a film and stream it to us must also be willing to register with CUNY as a vendor, and endure a slow painful payment process. </a:t>
            </a:r>
          </a:p>
          <a:p>
            <a:pPr marL="0" indent="0">
              <a:buNone/>
            </a:pPr>
            <a:r>
              <a:rPr lang="en-US" dirty="0" smtClean="0"/>
              <a:t>Happily, established educational vendors are used to selling to public educational vendors.</a:t>
            </a:r>
          </a:p>
          <a:p>
            <a:pPr marL="0" indent="0">
              <a:buNone/>
            </a:pPr>
            <a:r>
              <a:rPr lang="en-US" dirty="0" smtClean="0"/>
              <a:t>But new, and smaller vendors may balk. </a:t>
            </a:r>
          </a:p>
          <a:p>
            <a:pPr marL="0" indent="0">
              <a:buNone/>
            </a:pPr>
            <a:r>
              <a:rPr lang="en-US" dirty="0" smtClean="0"/>
              <a:t>It is currently extremely difficult to pay vendors located outside the U.S. </a:t>
            </a:r>
            <a:endParaRPr lang="en-US" dirty="0"/>
          </a:p>
        </p:txBody>
      </p:sp>
    </p:spTree>
    <p:extLst>
      <p:ext uri="{BB962C8B-B14F-4D97-AF65-F5344CB8AC3E}">
        <p14:creationId xmlns:p14="http://schemas.microsoft.com/office/powerpoint/2010/main" val="154817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purchase or license? </a:t>
            </a:r>
            <a:endParaRPr lang="en-US" dirty="0"/>
          </a:p>
        </p:txBody>
      </p:sp>
      <p:sp>
        <p:nvSpPr>
          <p:cNvPr id="3" name="Content Placeholder 2"/>
          <p:cNvSpPr>
            <a:spLocks noGrp="1"/>
          </p:cNvSpPr>
          <p:nvPr>
            <p:ph idx="1"/>
          </p:nvPr>
        </p:nvSpPr>
        <p:spPr/>
        <p:txBody>
          <a:bodyPr/>
          <a:lstStyle/>
          <a:p>
            <a:r>
              <a:rPr lang="en-US" dirty="0" smtClean="0"/>
              <a:t>Licensing is generally for 12 months at a time. This is the most common option available to us.</a:t>
            </a:r>
          </a:p>
          <a:p>
            <a:r>
              <a:rPr lang="en-US" dirty="0" smtClean="0"/>
              <a:t>We can renew 12 month licenses unless:</a:t>
            </a:r>
          </a:p>
          <a:p>
            <a:pPr lvl="1"/>
            <a:r>
              <a:rPr lang="en-US" dirty="0" smtClean="0"/>
              <a:t>The distributor withdraws the content;</a:t>
            </a:r>
          </a:p>
          <a:p>
            <a:pPr lvl="1"/>
            <a:r>
              <a:rPr lang="en-US" dirty="0" smtClean="0"/>
              <a:t>The cost is too high for us.</a:t>
            </a:r>
          </a:p>
          <a:p>
            <a:r>
              <a:rPr lang="en-US" dirty="0" smtClean="0"/>
              <a:t>Purchasing is for “life of file”. It is rarely an option. And it costs </a:t>
            </a:r>
            <a:r>
              <a:rPr lang="en-US" dirty="0"/>
              <a:t>more. </a:t>
            </a:r>
            <a:endParaRPr lang="en-US" dirty="0" smtClean="0"/>
          </a:p>
          <a:p>
            <a:r>
              <a:rPr lang="en-US" dirty="0" smtClean="0"/>
              <a:t>It is the distributor who decides whether or not to make the film available for license or purchase. </a:t>
            </a:r>
            <a:endParaRPr lang="en-US" dirty="0"/>
          </a:p>
        </p:txBody>
      </p:sp>
    </p:spTree>
    <p:extLst>
      <p:ext uri="{BB962C8B-B14F-4D97-AF65-F5344CB8AC3E}">
        <p14:creationId xmlns:p14="http://schemas.microsoft.com/office/powerpoint/2010/main" val="27026539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1091</Words>
  <Application>Microsoft Office PowerPoint</Application>
  <PresentationFormat>Widescreen</PresentationFormat>
  <Paragraphs>91</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Adobe Garamond Pro</vt:lpstr>
      <vt:lpstr>Arial</vt:lpstr>
      <vt:lpstr>Calibri</vt:lpstr>
      <vt:lpstr>Calibri Light</vt:lpstr>
      <vt:lpstr>Garamond</vt:lpstr>
      <vt:lpstr>Office Theme</vt:lpstr>
      <vt:lpstr>Organic</vt:lpstr>
      <vt:lpstr>Acquiring films for class viewing</vt:lpstr>
      <vt:lpstr>Does the library have the film you want?</vt:lpstr>
      <vt:lpstr>Browse our films at https://guides.lib.jjay.cuny.edu/video  </vt:lpstr>
      <vt:lpstr>We will be considering feature films and documentaries. </vt:lpstr>
      <vt:lpstr>Typical film distribution pattern</vt:lpstr>
      <vt:lpstr>Educational distribution; which model do you prefer?</vt:lpstr>
      <vt:lpstr>Collection building challenges</vt:lpstr>
      <vt:lpstr>Educational vendors &amp; CUNY</vt:lpstr>
      <vt:lpstr>Do we purchase or license? </vt:lpstr>
      <vt:lpstr>Intellectual property for film is complex</vt:lpstr>
      <vt:lpstr>Untold Stories: Creative Consequences of the Rights Clearance Culture for Documentary Filmmakers  By Patricia Aufderheide and Peter Jaszi.  2004. Center for Media &amp; Social Impact.   https://cmsimpact.org/resource/untold_stories/  </vt:lpstr>
      <vt:lpstr>Some examples</vt:lpstr>
      <vt:lpstr>The problem with Apu   This documentary was shown on Nov. 19 on truTV,  and is now available only on Amazon Prime and Apple TV.  </vt:lpstr>
      <vt:lpstr>PowerPoint Presentation</vt:lpstr>
      <vt:lpstr>Netflix &amp; Amazon Prime</vt:lpstr>
      <vt:lpstr>I can buy these three items from Amazon  but not a DVD of the actual film series</vt:lpstr>
      <vt:lpstr>PowerPoint Presentation</vt:lpstr>
      <vt:lpstr>We have a handful of purchased streaming licenses where we host the content at our own institution (or rather on a rented hosting platform) </vt:lpstr>
      <vt:lpstr>Questions?  </vt:lpstr>
      <vt:lpstr>THANKS FOR JOINING US!</vt:lpstr>
    </vt:vector>
  </TitlesOfParts>
  <Company>John Jay College of Criminal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Acquiring films for class viewing</dc:title>
  <dc:creator>Ellen Sexton</dc:creator>
  <cp:lastModifiedBy>Ellen Sexton</cp:lastModifiedBy>
  <cp:revision>75</cp:revision>
  <dcterms:created xsi:type="dcterms:W3CDTF">2023-08-21T21:55:45Z</dcterms:created>
  <dcterms:modified xsi:type="dcterms:W3CDTF">2023-08-24T19:02:31Z</dcterms:modified>
</cp:coreProperties>
</file>