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4" autoAdjust="0"/>
    <p:restoredTop sz="94660"/>
  </p:normalViewPr>
  <p:slideViewPr>
    <p:cSldViewPr snapToGrid="0">
      <p:cViewPr varScale="1">
        <p:scale>
          <a:sx n="73" d="100"/>
          <a:sy n="73" d="100"/>
        </p:scale>
        <p:origin x="38" y="3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9/1/2023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76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402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875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9/1/2023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170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375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770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2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13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60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92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9/1/2023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49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9/1/2023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92446117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8A656C-0806-4677-A38B-DA5DF0F3C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5A9265A-2F6F-51D1-15ED-C58D10C535E7}"/>
              </a:ext>
            </a:extLst>
          </p:cNvPr>
          <p:cNvPicPr>
            <a:picLocks noChangeAspect="1"/>
          </p:cNvPicPr>
          <p:nvPr/>
        </p:nvPicPr>
        <p:blipFill rotWithShape="1">
          <a:blip r:embed="rId2">
            <a:alphaModFix amt="55000"/>
          </a:blip>
          <a:srcRect l="3111" r="1" b="1"/>
          <a:stretch/>
        </p:blipFill>
        <p:spPr>
          <a:xfrm>
            <a:off x="20" y="10"/>
            <a:ext cx="12191980" cy="6857990"/>
          </a:xfrm>
          <a:prstGeom prst="rect">
            <a:avLst/>
          </a:prstGeom>
        </p:spPr>
      </p:pic>
      <p:sp>
        <p:nvSpPr>
          <p:cNvPr id="11" name="Rectangle: Rounded Corners 10">
            <a:extLst>
              <a:ext uri="{FF2B5EF4-FFF2-40B4-BE49-F238E27FC236}">
                <a16:creationId xmlns:a16="http://schemas.microsoft.com/office/drawing/2014/main" id="{9BEF8C6D-8BB3-473A-9607-D7381CC5C0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7537" y="643467"/>
            <a:ext cx="5520995" cy="5215839"/>
          </a:xfrm>
          <a:prstGeom prst="roundRect">
            <a:avLst>
              <a:gd name="adj" fmla="val 265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18DE2A-3C16-5A2E-A5F5-CBD2FD59B8A2}"/>
              </a:ext>
            </a:extLst>
          </p:cNvPr>
          <p:cNvSpPr>
            <a:spLocks noGrp="1"/>
          </p:cNvSpPr>
          <p:nvPr>
            <p:ph type="ctrTitle"/>
          </p:nvPr>
        </p:nvSpPr>
        <p:spPr>
          <a:xfrm>
            <a:off x="6257047" y="795509"/>
            <a:ext cx="5037616" cy="3011340"/>
          </a:xfrm>
        </p:spPr>
        <p:txBody>
          <a:bodyPr>
            <a:normAutofit/>
          </a:bodyPr>
          <a:lstStyle/>
          <a:p>
            <a:r>
              <a:rPr lang="en-US" sz="5100" dirty="0"/>
              <a:t>Thinking Critically about Student Success</a:t>
            </a:r>
          </a:p>
        </p:txBody>
      </p:sp>
      <p:sp>
        <p:nvSpPr>
          <p:cNvPr id="3" name="Subtitle 2">
            <a:extLst>
              <a:ext uri="{FF2B5EF4-FFF2-40B4-BE49-F238E27FC236}">
                <a16:creationId xmlns:a16="http://schemas.microsoft.com/office/drawing/2014/main" id="{6E79CD7F-9E97-2381-6698-23B606A1A0A8}"/>
              </a:ext>
            </a:extLst>
          </p:cNvPr>
          <p:cNvSpPr>
            <a:spLocks noGrp="1"/>
          </p:cNvSpPr>
          <p:nvPr>
            <p:ph type="subTitle" idx="1"/>
          </p:nvPr>
        </p:nvSpPr>
        <p:spPr>
          <a:xfrm>
            <a:off x="6257047" y="3898924"/>
            <a:ext cx="5037616" cy="1777878"/>
          </a:xfrm>
        </p:spPr>
        <p:txBody>
          <a:bodyPr>
            <a:normAutofit/>
          </a:bodyPr>
          <a:lstStyle/>
          <a:p>
            <a:r>
              <a:rPr lang="en-US" dirty="0"/>
              <a:t>Denise Thompson</a:t>
            </a:r>
          </a:p>
          <a:p>
            <a:r>
              <a:rPr lang="en-US" dirty="0"/>
              <a:t>Joy Dunkley</a:t>
            </a:r>
          </a:p>
          <a:p>
            <a:r>
              <a:rPr lang="en-US" dirty="0"/>
              <a:t>Enrique Chavez-</a:t>
            </a:r>
            <a:r>
              <a:rPr lang="en-US" dirty="0" err="1"/>
              <a:t>Arvizo</a:t>
            </a:r>
            <a:endParaRPr lang="en-US" dirty="0"/>
          </a:p>
        </p:txBody>
      </p:sp>
      <p:sp>
        <p:nvSpPr>
          <p:cNvPr id="13" name="Arc 12">
            <a:extLst>
              <a:ext uri="{FF2B5EF4-FFF2-40B4-BE49-F238E27FC236}">
                <a16:creationId xmlns:a16="http://schemas.microsoft.com/office/drawing/2014/main" id="{DCFDFFB9-D302-4A05-A770-D33232254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6764" y="906791"/>
            <a:ext cx="2987899" cy="2987899"/>
          </a:xfrm>
          <a:prstGeom prst="arc">
            <a:avLst>
              <a:gd name="adj1" fmla="val 16200000"/>
              <a:gd name="adj2" fmla="val 114657"/>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21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2BA56-CEAD-25F0-2FAB-06E8A56EB6E2}"/>
              </a:ext>
            </a:extLst>
          </p:cNvPr>
          <p:cNvSpPr>
            <a:spLocks noGrp="1"/>
          </p:cNvSpPr>
          <p:nvPr>
            <p:ph type="title"/>
          </p:nvPr>
        </p:nvSpPr>
        <p:spPr/>
        <p:txBody>
          <a:bodyPr/>
          <a:lstStyle/>
          <a:p>
            <a:r>
              <a:rPr lang="en-US" dirty="0"/>
              <a:t>Career Readiness</a:t>
            </a:r>
          </a:p>
        </p:txBody>
      </p:sp>
      <p:sp>
        <p:nvSpPr>
          <p:cNvPr id="3" name="Content Placeholder 2">
            <a:extLst>
              <a:ext uri="{FF2B5EF4-FFF2-40B4-BE49-F238E27FC236}">
                <a16:creationId xmlns:a16="http://schemas.microsoft.com/office/drawing/2014/main" id="{F3B5A33E-18F3-0B34-FA0C-61A4D771ED48}"/>
              </a:ext>
            </a:extLst>
          </p:cNvPr>
          <p:cNvSpPr>
            <a:spLocks noGrp="1"/>
          </p:cNvSpPr>
          <p:nvPr>
            <p:ph idx="1"/>
          </p:nvPr>
        </p:nvSpPr>
        <p:spPr>
          <a:xfrm>
            <a:off x="838200" y="1825625"/>
            <a:ext cx="10515600" cy="4413196"/>
          </a:xfrm>
        </p:spPr>
        <p:txBody>
          <a:bodyPr>
            <a:normAutofit fontScale="92500" lnSpcReduction="20000"/>
          </a:bodyPr>
          <a:lstStyle/>
          <a:p>
            <a:r>
              <a:rPr lang="en-US" dirty="0"/>
              <a:t>Career readiness provides a framework for addressing career-related goals and curricular outcomes, (National Association of Colleges and Employers [NACE], n.d.). </a:t>
            </a:r>
          </a:p>
          <a:p>
            <a:endParaRPr lang="en-US" dirty="0"/>
          </a:p>
          <a:p>
            <a:r>
              <a:rPr lang="en-US" dirty="0"/>
              <a:t>For employers, career readiness offers a framework for developing talent – internship; other experiential education programs; identifying key skills and abilities across job functions;</a:t>
            </a:r>
          </a:p>
          <a:p>
            <a:endParaRPr lang="en-US" dirty="0"/>
          </a:p>
          <a:p>
            <a:r>
              <a:rPr lang="en-US" dirty="0"/>
              <a:t>Supporting CUNY students in their lives beyond CUNY is one of the Chancellor’s key goals; and </a:t>
            </a:r>
          </a:p>
          <a:p>
            <a:endParaRPr lang="en-US" dirty="0"/>
          </a:p>
          <a:p>
            <a:r>
              <a:rPr lang="en-US" dirty="0"/>
              <a:t>Is also a major part of our new strategic plan. </a:t>
            </a:r>
          </a:p>
          <a:p>
            <a:endParaRPr lang="en-US" dirty="0"/>
          </a:p>
        </p:txBody>
      </p:sp>
    </p:spTree>
    <p:extLst>
      <p:ext uri="{BB962C8B-B14F-4D97-AF65-F5344CB8AC3E}">
        <p14:creationId xmlns:p14="http://schemas.microsoft.com/office/powerpoint/2010/main" val="363575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1068-6553-9E82-395B-2741D5F4E243}"/>
              </a:ext>
            </a:extLst>
          </p:cNvPr>
          <p:cNvSpPr>
            <a:spLocks noGrp="1"/>
          </p:cNvSpPr>
          <p:nvPr>
            <p:ph type="title"/>
          </p:nvPr>
        </p:nvSpPr>
        <p:spPr/>
        <p:txBody>
          <a:bodyPr/>
          <a:lstStyle/>
          <a:p>
            <a:r>
              <a:rPr lang="en-US" dirty="0"/>
              <a:t>Career Readiness</a:t>
            </a:r>
          </a:p>
        </p:txBody>
      </p:sp>
      <p:sp>
        <p:nvSpPr>
          <p:cNvPr id="3" name="Content Placeholder 2">
            <a:extLst>
              <a:ext uri="{FF2B5EF4-FFF2-40B4-BE49-F238E27FC236}">
                <a16:creationId xmlns:a16="http://schemas.microsoft.com/office/drawing/2014/main" id="{A1CA3551-091C-F436-84AB-7C35DF207D0D}"/>
              </a:ext>
            </a:extLst>
          </p:cNvPr>
          <p:cNvSpPr>
            <a:spLocks noGrp="1"/>
          </p:cNvSpPr>
          <p:nvPr>
            <p:ph idx="1"/>
          </p:nvPr>
        </p:nvSpPr>
        <p:spPr>
          <a:xfrm>
            <a:off x="838200" y="1489165"/>
            <a:ext cx="10515600" cy="5512526"/>
          </a:xfrm>
        </p:spPr>
        <p:txBody>
          <a:bodyPr>
            <a:normAutofit/>
          </a:bodyPr>
          <a:lstStyle/>
          <a:p>
            <a:r>
              <a:rPr lang="en-US" dirty="0"/>
              <a:t>What we are proposing is for faculty and students to think about career and self-development:</a:t>
            </a:r>
          </a:p>
          <a:p>
            <a:endParaRPr lang="en-US" dirty="0"/>
          </a:p>
          <a:p>
            <a:pPr marL="914400" lvl="2" indent="0">
              <a:buNone/>
            </a:pPr>
            <a:r>
              <a:rPr lang="en-US" b="1" dirty="0">
                <a:solidFill>
                  <a:srgbClr val="00B050"/>
                </a:solidFill>
              </a:rPr>
              <a:t>Think critically about how to “proactively develop ourselves through continual personal and professional learning, awareness of our strengths and weaknesses, navigating career opportunities, and networking to build relationships within and without one’s organization” (NACE)</a:t>
            </a:r>
          </a:p>
          <a:p>
            <a:endParaRPr lang="en-US" dirty="0"/>
          </a:p>
        </p:txBody>
      </p:sp>
    </p:spTree>
    <p:extLst>
      <p:ext uri="{BB962C8B-B14F-4D97-AF65-F5344CB8AC3E}">
        <p14:creationId xmlns:p14="http://schemas.microsoft.com/office/powerpoint/2010/main" val="2342280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8995F-FDF7-3D3D-483C-C537F25D9BA0}"/>
              </a:ext>
            </a:extLst>
          </p:cNvPr>
          <p:cNvSpPr>
            <a:spLocks noGrp="1"/>
          </p:cNvSpPr>
          <p:nvPr>
            <p:ph type="title"/>
          </p:nvPr>
        </p:nvSpPr>
        <p:spPr/>
        <p:txBody>
          <a:bodyPr/>
          <a:lstStyle/>
          <a:p>
            <a:r>
              <a:rPr lang="en-US" dirty="0"/>
              <a:t>What does Career Readiness look like?</a:t>
            </a:r>
          </a:p>
        </p:txBody>
      </p:sp>
      <p:sp>
        <p:nvSpPr>
          <p:cNvPr id="3" name="Content Placeholder 2">
            <a:extLst>
              <a:ext uri="{FF2B5EF4-FFF2-40B4-BE49-F238E27FC236}">
                <a16:creationId xmlns:a16="http://schemas.microsoft.com/office/drawing/2014/main" id="{0CC1BF0F-A56F-51C2-D9BC-B5B54A15518F}"/>
              </a:ext>
            </a:extLst>
          </p:cNvPr>
          <p:cNvSpPr>
            <a:spLocks noGrp="1"/>
          </p:cNvSpPr>
          <p:nvPr>
            <p:ph idx="1"/>
          </p:nvPr>
        </p:nvSpPr>
        <p:spPr>
          <a:xfrm>
            <a:off x="838200" y="1825625"/>
            <a:ext cx="10515600" cy="4554274"/>
          </a:xfrm>
        </p:spPr>
        <p:txBody>
          <a:bodyPr>
            <a:normAutofit/>
          </a:bodyPr>
          <a:lstStyle/>
          <a:p>
            <a:r>
              <a:rPr lang="en-US" dirty="0"/>
              <a:t>Career readiness behaviors include: </a:t>
            </a:r>
          </a:p>
          <a:p>
            <a:pPr lvl="1"/>
            <a:r>
              <a:rPr lang="en-US" dirty="0"/>
              <a:t>Showing an awareness of one’s own strengths and areas for development.</a:t>
            </a:r>
          </a:p>
          <a:p>
            <a:pPr lvl="1"/>
            <a:r>
              <a:rPr lang="en-US" dirty="0"/>
              <a:t>Identifying areas for continual growth while pursuing and applying feedback.</a:t>
            </a:r>
          </a:p>
          <a:p>
            <a:pPr lvl="1"/>
            <a:r>
              <a:rPr lang="en-US" dirty="0"/>
              <a:t>Developing plans and goals for one’s future career.</a:t>
            </a:r>
          </a:p>
          <a:p>
            <a:pPr lvl="1"/>
            <a:r>
              <a:rPr lang="en-US" dirty="0"/>
              <a:t>Professionally advocating for oneself and others.</a:t>
            </a:r>
          </a:p>
          <a:p>
            <a:pPr lvl="1"/>
            <a:r>
              <a:rPr lang="en-US" dirty="0"/>
              <a:t>Displaying curiosity; seek out opportunities to learn.</a:t>
            </a:r>
          </a:p>
          <a:p>
            <a:pPr lvl="1"/>
            <a:r>
              <a:rPr lang="en-US" dirty="0"/>
              <a:t>Establishing, maintaining, and/or leveraging relationships with people who can help one professionally.</a:t>
            </a:r>
          </a:p>
          <a:p>
            <a:pPr lvl="1"/>
            <a:r>
              <a:rPr lang="en-US" dirty="0"/>
              <a:t>Seeking and embracing development opportunities.</a:t>
            </a:r>
          </a:p>
          <a:p>
            <a:endParaRPr lang="en-US" dirty="0"/>
          </a:p>
        </p:txBody>
      </p:sp>
    </p:spTree>
    <p:extLst>
      <p:ext uri="{BB962C8B-B14F-4D97-AF65-F5344CB8AC3E}">
        <p14:creationId xmlns:p14="http://schemas.microsoft.com/office/powerpoint/2010/main" val="2054372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104E-ACF2-0665-248F-C97F221488A3}"/>
              </a:ext>
            </a:extLst>
          </p:cNvPr>
          <p:cNvSpPr>
            <a:spLocks noGrp="1"/>
          </p:cNvSpPr>
          <p:nvPr>
            <p:ph type="title"/>
          </p:nvPr>
        </p:nvSpPr>
        <p:spPr/>
        <p:txBody>
          <a:bodyPr/>
          <a:lstStyle/>
          <a:p>
            <a:r>
              <a:rPr lang="en-US" dirty="0"/>
              <a:t>How can we best integrate career readiness into classes at all 4 years?</a:t>
            </a:r>
          </a:p>
        </p:txBody>
      </p:sp>
      <p:sp>
        <p:nvSpPr>
          <p:cNvPr id="3" name="Content Placeholder 2">
            <a:extLst>
              <a:ext uri="{FF2B5EF4-FFF2-40B4-BE49-F238E27FC236}">
                <a16:creationId xmlns:a16="http://schemas.microsoft.com/office/drawing/2014/main" id="{0B4B0446-D66B-ECE3-782A-F09CE5C5A27B}"/>
              </a:ext>
            </a:extLst>
          </p:cNvPr>
          <p:cNvSpPr>
            <a:spLocks noGrp="1"/>
          </p:cNvSpPr>
          <p:nvPr>
            <p:ph idx="1"/>
          </p:nvPr>
        </p:nvSpPr>
        <p:spPr>
          <a:xfrm>
            <a:off x="838200" y="1825625"/>
            <a:ext cx="10515600" cy="4407970"/>
          </a:xfrm>
        </p:spPr>
        <p:txBody>
          <a:bodyPr>
            <a:normAutofit fontScale="92500" lnSpcReduction="20000"/>
          </a:bodyPr>
          <a:lstStyle/>
          <a:p>
            <a:r>
              <a:rPr lang="en-US" b="1" dirty="0">
                <a:solidFill>
                  <a:srgbClr val="00B050"/>
                </a:solidFill>
              </a:rPr>
              <a:t>Year 1</a:t>
            </a:r>
            <a:r>
              <a:rPr lang="en-US" dirty="0"/>
              <a:t>  - </a:t>
            </a:r>
            <a:r>
              <a:rPr lang="en-US" dirty="0">
                <a:solidFill>
                  <a:schemeClr val="accent6">
                    <a:lumMod val="75000"/>
                  </a:schemeClr>
                </a:solidFill>
              </a:rPr>
              <a:t>100-level classes</a:t>
            </a:r>
          </a:p>
          <a:p>
            <a:pPr lvl="1"/>
            <a:r>
              <a:rPr lang="en-US" dirty="0"/>
              <a:t>In introductory courses – introduce possible careers in the field, bring in speakers from the field; have students reflect on how they see themselves contributing to field</a:t>
            </a:r>
          </a:p>
          <a:p>
            <a:r>
              <a:rPr lang="en-US" b="1" dirty="0">
                <a:solidFill>
                  <a:srgbClr val="00B050"/>
                </a:solidFill>
              </a:rPr>
              <a:t>Year 2</a:t>
            </a:r>
            <a:r>
              <a:rPr lang="en-US" dirty="0"/>
              <a:t> – </a:t>
            </a:r>
            <a:r>
              <a:rPr lang="en-US" dirty="0">
                <a:solidFill>
                  <a:schemeClr val="accent6">
                    <a:lumMod val="75000"/>
                  </a:schemeClr>
                </a:solidFill>
              </a:rPr>
              <a:t>200-level classes</a:t>
            </a:r>
          </a:p>
          <a:p>
            <a:pPr lvl="1"/>
            <a:r>
              <a:rPr lang="en-US" dirty="0"/>
              <a:t>Start developing resume, cover letter, LinkedIn Profiles; seek out internships; start developing a portfolio of best works – Gen ed’s courses</a:t>
            </a:r>
          </a:p>
          <a:p>
            <a:r>
              <a:rPr lang="en-US" b="1" dirty="0">
                <a:solidFill>
                  <a:srgbClr val="00B050"/>
                </a:solidFill>
              </a:rPr>
              <a:t>Year 3</a:t>
            </a:r>
            <a:r>
              <a:rPr lang="en-US" dirty="0"/>
              <a:t> – </a:t>
            </a:r>
            <a:r>
              <a:rPr lang="en-US" dirty="0">
                <a:solidFill>
                  <a:schemeClr val="accent6">
                    <a:lumMod val="75000"/>
                  </a:schemeClr>
                </a:solidFill>
              </a:rPr>
              <a:t>300-level classes</a:t>
            </a:r>
          </a:p>
          <a:p>
            <a:pPr lvl="1"/>
            <a:r>
              <a:rPr lang="en-US" dirty="0"/>
              <a:t>Internships, review and revise resume, volunteer, review career plans; continue developing a portfolio of best works</a:t>
            </a:r>
          </a:p>
          <a:p>
            <a:r>
              <a:rPr lang="en-US" b="1" dirty="0">
                <a:solidFill>
                  <a:srgbClr val="00B050"/>
                </a:solidFill>
              </a:rPr>
              <a:t>Year 4</a:t>
            </a:r>
            <a:r>
              <a:rPr lang="en-US" dirty="0"/>
              <a:t> – </a:t>
            </a:r>
            <a:r>
              <a:rPr lang="en-US" dirty="0">
                <a:solidFill>
                  <a:schemeClr val="accent6">
                    <a:lumMod val="75000"/>
                  </a:schemeClr>
                </a:solidFill>
              </a:rPr>
              <a:t>400-level classes; capstone</a:t>
            </a:r>
          </a:p>
          <a:p>
            <a:pPr lvl="1"/>
            <a:r>
              <a:rPr lang="en-US" dirty="0"/>
              <a:t>Interview prep/mock interviews; develop a strategy for job search; job fairs, have portfolio ready, </a:t>
            </a:r>
            <a:r>
              <a:rPr lang="en-US" dirty="0" err="1"/>
              <a:t>etc</a:t>
            </a:r>
            <a:endParaRPr lang="en-US" dirty="0"/>
          </a:p>
        </p:txBody>
      </p:sp>
    </p:spTree>
    <p:extLst>
      <p:ext uri="{BB962C8B-B14F-4D97-AF65-F5344CB8AC3E}">
        <p14:creationId xmlns:p14="http://schemas.microsoft.com/office/powerpoint/2010/main" val="280509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6544-85D4-12F1-9BCC-A54A7DCFF777}"/>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E51920F8-8907-FD0B-779B-237A619B81CF}"/>
              </a:ext>
            </a:extLst>
          </p:cNvPr>
          <p:cNvSpPr>
            <a:spLocks noGrp="1"/>
          </p:cNvSpPr>
          <p:nvPr>
            <p:ph idx="1"/>
          </p:nvPr>
        </p:nvSpPr>
        <p:spPr/>
        <p:txBody>
          <a:bodyPr/>
          <a:lstStyle/>
          <a:p>
            <a:pPr marL="514350" indent="-514350">
              <a:buFont typeface="+mj-lt"/>
              <a:buAutoNum type="arabicPeriod"/>
            </a:pPr>
            <a:r>
              <a:rPr lang="en-US" dirty="0"/>
              <a:t>Create a career-readiness learning outcome for your class</a:t>
            </a:r>
          </a:p>
          <a:p>
            <a:pPr marL="514350" indent="-514350">
              <a:buFont typeface="+mj-lt"/>
              <a:buAutoNum type="arabicPeriod"/>
            </a:pPr>
            <a:endParaRPr lang="en-US" dirty="0"/>
          </a:p>
          <a:p>
            <a:pPr marL="514350" indent="-514350">
              <a:buFont typeface="+mj-lt"/>
              <a:buAutoNum type="arabicPeriod"/>
            </a:pPr>
            <a:r>
              <a:rPr lang="en-US" dirty="0"/>
              <a:t>Create an assignment that is suitable to students’ level</a:t>
            </a:r>
          </a:p>
          <a:p>
            <a:pPr marL="514350" indent="-514350">
              <a:buFont typeface="+mj-lt"/>
              <a:buAutoNum type="arabicPeriod"/>
            </a:pPr>
            <a:endParaRPr lang="en-US" dirty="0"/>
          </a:p>
          <a:p>
            <a:pPr marL="514350" indent="-514350">
              <a:buFont typeface="+mj-lt"/>
              <a:buAutoNum type="arabicPeriod"/>
            </a:pPr>
            <a:r>
              <a:rPr lang="en-US" dirty="0"/>
              <a:t>Give your reasoning for creating this assignment</a:t>
            </a:r>
          </a:p>
        </p:txBody>
      </p:sp>
    </p:spTree>
    <p:extLst>
      <p:ext uri="{BB962C8B-B14F-4D97-AF65-F5344CB8AC3E}">
        <p14:creationId xmlns:p14="http://schemas.microsoft.com/office/powerpoint/2010/main" val="4239163491"/>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1177</TotalTime>
  <Words>395</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Avenir Next LT Pro</vt:lpstr>
      <vt:lpstr>Calibri</vt:lpstr>
      <vt:lpstr>ShapesVTI</vt:lpstr>
      <vt:lpstr>Thinking Critically about Student Success</vt:lpstr>
      <vt:lpstr>Career Readiness</vt:lpstr>
      <vt:lpstr>Career Readiness</vt:lpstr>
      <vt:lpstr>What does Career Readiness look like?</vt:lpstr>
      <vt:lpstr>How can we best integrate career readiness into classes at all 4 years?</vt:lpstr>
      <vt:lpstr>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Critically thinking about Student Success</dc:title>
  <dc:creator>Denise Thompson</dc:creator>
  <cp:lastModifiedBy>Denise Thompson</cp:lastModifiedBy>
  <cp:revision>14</cp:revision>
  <dcterms:created xsi:type="dcterms:W3CDTF">2023-08-23T22:45:03Z</dcterms:created>
  <dcterms:modified xsi:type="dcterms:W3CDTF">2023-09-01T16:54:09Z</dcterms:modified>
</cp:coreProperties>
</file>